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69" r:id="rId2"/>
    <p:sldId id="276" r:id="rId3"/>
    <p:sldId id="258" r:id="rId4"/>
    <p:sldId id="279" r:id="rId5"/>
    <p:sldId id="280" r:id="rId6"/>
    <p:sldId id="278" r:id="rId7"/>
    <p:sldId id="283" r:id="rId8"/>
    <p:sldId id="290" r:id="rId9"/>
    <p:sldId id="287" r:id="rId10"/>
    <p:sldId id="289" r:id="rId11"/>
    <p:sldId id="281" r:id="rId12"/>
    <p:sldId id="285" r:id="rId13"/>
    <p:sldId id="277" r:id="rId14"/>
    <p:sldId id="284" r:id="rId15"/>
    <p:sldId id="286" r:id="rId16"/>
    <p:sldId id="288" r:id="rId17"/>
    <p:sldId id="267" r:id="rId1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Raleway Light" pitchFamily="34" charset="0"/>
        <a:ea typeface="+mn-ea"/>
        <a:cs typeface="+mn-cs"/>
      </a:defRPr>
    </a:lvl1pPr>
    <a:lvl2pPr marL="457200" algn="l" rtl="0" eaLnBrk="0" fontAlgn="base" hangingPunct="0">
      <a:spcBef>
        <a:spcPct val="0"/>
      </a:spcBef>
      <a:spcAft>
        <a:spcPct val="0"/>
      </a:spcAft>
      <a:defRPr kern="1200">
        <a:solidFill>
          <a:schemeClr val="tx1"/>
        </a:solidFill>
        <a:latin typeface="Raleway Light" pitchFamily="34" charset="0"/>
        <a:ea typeface="+mn-ea"/>
        <a:cs typeface="+mn-cs"/>
      </a:defRPr>
    </a:lvl2pPr>
    <a:lvl3pPr marL="914400" algn="l" rtl="0" eaLnBrk="0" fontAlgn="base" hangingPunct="0">
      <a:spcBef>
        <a:spcPct val="0"/>
      </a:spcBef>
      <a:spcAft>
        <a:spcPct val="0"/>
      </a:spcAft>
      <a:defRPr kern="1200">
        <a:solidFill>
          <a:schemeClr val="tx1"/>
        </a:solidFill>
        <a:latin typeface="Raleway Light" pitchFamily="34" charset="0"/>
        <a:ea typeface="+mn-ea"/>
        <a:cs typeface="+mn-cs"/>
      </a:defRPr>
    </a:lvl3pPr>
    <a:lvl4pPr marL="1371600" algn="l" rtl="0" eaLnBrk="0" fontAlgn="base" hangingPunct="0">
      <a:spcBef>
        <a:spcPct val="0"/>
      </a:spcBef>
      <a:spcAft>
        <a:spcPct val="0"/>
      </a:spcAft>
      <a:defRPr kern="1200">
        <a:solidFill>
          <a:schemeClr val="tx1"/>
        </a:solidFill>
        <a:latin typeface="Raleway Light" pitchFamily="34" charset="0"/>
        <a:ea typeface="+mn-ea"/>
        <a:cs typeface="+mn-cs"/>
      </a:defRPr>
    </a:lvl4pPr>
    <a:lvl5pPr marL="1828800" algn="l" rtl="0" eaLnBrk="0" fontAlgn="base" hangingPunct="0">
      <a:spcBef>
        <a:spcPct val="0"/>
      </a:spcBef>
      <a:spcAft>
        <a:spcPct val="0"/>
      </a:spcAft>
      <a:defRPr kern="1200">
        <a:solidFill>
          <a:schemeClr val="tx1"/>
        </a:solidFill>
        <a:latin typeface="Raleway Light" pitchFamily="34" charset="0"/>
        <a:ea typeface="+mn-ea"/>
        <a:cs typeface="+mn-cs"/>
      </a:defRPr>
    </a:lvl5pPr>
    <a:lvl6pPr marL="2286000" algn="l" defTabSz="914400" rtl="0" eaLnBrk="1" latinLnBrk="0" hangingPunct="1">
      <a:defRPr kern="1200">
        <a:solidFill>
          <a:schemeClr val="tx1"/>
        </a:solidFill>
        <a:latin typeface="Raleway Light" pitchFamily="34" charset="0"/>
        <a:ea typeface="+mn-ea"/>
        <a:cs typeface="+mn-cs"/>
      </a:defRPr>
    </a:lvl6pPr>
    <a:lvl7pPr marL="2743200" algn="l" defTabSz="914400" rtl="0" eaLnBrk="1" latinLnBrk="0" hangingPunct="1">
      <a:defRPr kern="1200">
        <a:solidFill>
          <a:schemeClr val="tx1"/>
        </a:solidFill>
        <a:latin typeface="Raleway Light" pitchFamily="34" charset="0"/>
        <a:ea typeface="+mn-ea"/>
        <a:cs typeface="+mn-cs"/>
      </a:defRPr>
    </a:lvl7pPr>
    <a:lvl8pPr marL="3200400" algn="l" defTabSz="914400" rtl="0" eaLnBrk="1" latinLnBrk="0" hangingPunct="1">
      <a:defRPr kern="1200">
        <a:solidFill>
          <a:schemeClr val="tx1"/>
        </a:solidFill>
        <a:latin typeface="Raleway Light" pitchFamily="34" charset="0"/>
        <a:ea typeface="+mn-ea"/>
        <a:cs typeface="+mn-cs"/>
      </a:defRPr>
    </a:lvl8pPr>
    <a:lvl9pPr marL="3657600" algn="l" defTabSz="914400" rtl="0" eaLnBrk="1" latinLnBrk="0" hangingPunct="1">
      <a:defRPr kern="1200">
        <a:solidFill>
          <a:schemeClr val="tx1"/>
        </a:solidFill>
        <a:latin typeface="Raleway Light"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7152">
          <p15:clr>
            <a:srgbClr val="A4A3A4"/>
          </p15:clr>
        </p15:guide>
        <p15:guide id="4" pos="52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ola Pasca" initials="PP" lastIdx="1" clrIdx="0">
    <p:extLst>
      <p:ext uri="{19B8F6BF-5375-455C-9EA6-DF929625EA0E}">
        <p15:presenceInfo xmlns:p15="http://schemas.microsoft.com/office/powerpoint/2012/main" userId="e2fdc099747ac03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14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CDB8ED-12F3-4861-927A-437E4FBCD1C7}" v="373" dt="2020-09-09T09:53:02.9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291" autoAdjust="0"/>
  </p:normalViewPr>
  <p:slideViewPr>
    <p:cSldViewPr snapToGrid="0">
      <p:cViewPr varScale="1">
        <p:scale>
          <a:sx n="62" d="100"/>
          <a:sy n="62" d="100"/>
        </p:scale>
        <p:origin x="84" y="114"/>
      </p:cViewPr>
      <p:guideLst>
        <p:guide orient="horz" pos="2160"/>
        <p:guide pos="3840"/>
        <p:guide pos="7152"/>
        <p:guide pos="528"/>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3C0D3E-9A93-4A18-A744-C0940C3228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C954EE96-5BA1-471F-B6DF-F293E0A0E6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4A3A1139-9CA9-4EDC-B0F0-992C5C9B788A}" type="datetimeFigureOut">
              <a:rPr lang="en-GB"/>
              <a:pPr>
                <a:defRPr/>
              </a:pPr>
              <a:t>10/10/2020</a:t>
            </a:fld>
            <a:endParaRPr lang="en-GB"/>
          </a:p>
        </p:txBody>
      </p:sp>
      <p:sp>
        <p:nvSpPr>
          <p:cNvPr id="4" name="Footer Placeholder 3">
            <a:extLst>
              <a:ext uri="{FF2B5EF4-FFF2-40B4-BE49-F238E27FC236}">
                <a16:creationId xmlns:a16="http://schemas.microsoft.com/office/drawing/2014/main" id="{F4F9CEC4-1A53-4228-A4D5-6D023E5F83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a:extLst>
              <a:ext uri="{FF2B5EF4-FFF2-40B4-BE49-F238E27FC236}">
                <a16:creationId xmlns:a16="http://schemas.microsoft.com/office/drawing/2014/main" id="{46338CA1-BF8F-4DFD-9BE0-55FFB379F38A}"/>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EB63CCB-6DD2-4774-9B52-602E30D1873B}" type="slidenum">
              <a:rPr lang="en-GB" altLang="it-IT"/>
              <a:pPr>
                <a:defRPr/>
              </a:pPr>
              <a:t>‹Nº›</a:t>
            </a:fld>
            <a:endParaRPr lang="en-GB"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DBB004-2F76-47FC-84CB-D9C3B064F5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49C64E47-7237-47AD-9B20-06340A18CCE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4EC0E7F9-DD2C-4A43-A730-ECECC3CDDECB}" type="datetimeFigureOut">
              <a:rPr lang="en-GB"/>
              <a:pPr>
                <a:defRPr/>
              </a:pPr>
              <a:t>10/10/2020</a:t>
            </a:fld>
            <a:endParaRPr lang="en-GB"/>
          </a:p>
        </p:txBody>
      </p:sp>
      <p:sp>
        <p:nvSpPr>
          <p:cNvPr id="4" name="Slide Image Placeholder 3">
            <a:extLst>
              <a:ext uri="{FF2B5EF4-FFF2-40B4-BE49-F238E27FC236}">
                <a16:creationId xmlns:a16="http://schemas.microsoft.com/office/drawing/2014/main" id="{16094F93-61AE-430D-81E9-1DDE64BAAC5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47E64083-5881-4531-A07F-670C28A4A4A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C354CBB9-1297-4B77-8E08-FCFA1C3E6F6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a:extLst>
              <a:ext uri="{FF2B5EF4-FFF2-40B4-BE49-F238E27FC236}">
                <a16:creationId xmlns:a16="http://schemas.microsoft.com/office/drawing/2014/main" id="{8B868B92-85F8-485B-A604-AB25D73A1D78}"/>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DA3AAD5-E443-4C13-8EA5-344AB7FA156B}" type="slidenum">
              <a:rPr lang="en-GB" altLang="it-IT"/>
              <a:pPr>
                <a:defRPr/>
              </a:pPr>
              <a:t>‹Nº›</a:t>
            </a:fld>
            <a:endParaRPr lang="en-GB"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906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DE8E285-8930-4D37-9055-F17B670B7A9B}"/>
              </a:ext>
            </a:extLst>
          </p:cNvPr>
          <p:cNvSpPr/>
          <p:nvPr userDrawn="1"/>
        </p:nvSpPr>
        <p:spPr>
          <a:xfrm>
            <a:off x="11495088" y="322263"/>
            <a:ext cx="434975" cy="4333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045948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60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12192000" cy="6858000"/>
          </a:xfrm>
          <a:custGeom>
            <a:avLst/>
            <a:gdLst>
              <a:gd name="connsiteX0" fmla="*/ 0 w 10515600"/>
              <a:gd name="connsiteY0" fmla="*/ 0 h 5915024"/>
              <a:gd name="connsiteX1" fmla="*/ 10515600 w 10515600"/>
              <a:gd name="connsiteY1" fmla="*/ 0 h 5915024"/>
              <a:gd name="connsiteX2" fmla="*/ 10515600 w 10515600"/>
              <a:gd name="connsiteY2" fmla="*/ 5915024 h 5915024"/>
              <a:gd name="connsiteX3" fmla="*/ 0 w 10515600"/>
              <a:gd name="connsiteY3" fmla="*/ 5915024 h 5915024"/>
            </a:gdLst>
            <a:ahLst/>
            <a:cxnLst>
              <a:cxn ang="0">
                <a:pos x="connsiteX0" y="connsiteY0"/>
              </a:cxn>
              <a:cxn ang="0">
                <a:pos x="connsiteX1" y="connsiteY1"/>
              </a:cxn>
              <a:cxn ang="0">
                <a:pos x="connsiteX2" y="connsiteY2"/>
              </a:cxn>
              <a:cxn ang="0">
                <a:pos x="connsiteX3" y="connsiteY3"/>
              </a:cxn>
            </a:cxnLst>
            <a:rect l="l" t="t" r="r" b="b"/>
            <a:pathLst>
              <a:path w="10515600" h="5915024">
                <a:moveTo>
                  <a:pt x="0" y="0"/>
                </a:moveTo>
                <a:lnTo>
                  <a:pt x="10515600" y="0"/>
                </a:lnTo>
                <a:lnTo>
                  <a:pt x="10515600" y="5915024"/>
                </a:lnTo>
                <a:lnTo>
                  <a:pt x="0" y="591502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Tree>
    <p:extLst>
      <p:ext uri="{BB962C8B-B14F-4D97-AF65-F5344CB8AC3E}">
        <p14:creationId xmlns:p14="http://schemas.microsoft.com/office/powerpoint/2010/main" val="275629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Oval 1">
            <a:extLst>
              <a:ext uri="{FF2B5EF4-FFF2-40B4-BE49-F238E27FC236}">
                <a16:creationId xmlns:a16="http://schemas.microsoft.com/office/drawing/2014/main" id="{E38454DD-94C2-4BE1-87B3-9DBBB527D573}"/>
              </a:ext>
            </a:extLst>
          </p:cNvPr>
          <p:cNvSpPr/>
          <p:nvPr userDrawn="1"/>
        </p:nvSpPr>
        <p:spPr>
          <a:xfrm>
            <a:off x="11495088" y="322263"/>
            <a:ext cx="434975" cy="4333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3"/>
          <p:cNvSpPr>
            <a:spLocks noGrp="1"/>
          </p:cNvSpPr>
          <p:nvPr>
            <p:ph type="pic" sz="quarter" idx="10"/>
          </p:nvPr>
        </p:nvSpPr>
        <p:spPr>
          <a:xfrm>
            <a:off x="0" y="0"/>
            <a:ext cx="6096000" cy="6858000"/>
          </a:xfrm>
          <a:custGeom>
            <a:avLst/>
            <a:gdLst>
              <a:gd name="connsiteX0" fmla="*/ 0 w 10515600"/>
              <a:gd name="connsiteY0" fmla="*/ 0 h 5915024"/>
              <a:gd name="connsiteX1" fmla="*/ 10515600 w 10515600"/>
              <a:gd name="connsiteY1" fmla="*/ 0 h 5915024"/>
              <a:gd name="connsiteX2" fmla="*/ 10515600 w 10515600"/>
              <a:gd name="connsiteY2" fmla="*/ 5915024 h 5915024"/>
              <a:gd name="connsiteX3" fmla="*/ 0 w 10515600"/>
              <a:gd name="connsiteY3" fmla="*/ 5915024 h 5915024"/>
            </a:gdLst>
            <a:ahLst/>
            <a:cxnLst>
              <a:cxn ang="0">
                <a:pos x="connsiteX0" y="connsiteY0"/>
              </a:cxn>
              <a:cxn ang="0">
                <a:pos x="connsiteX1" y="connsiteY1"/>
              </a:cxn>
              <a:cxn ang="0">
                <a:pos x="connsiteX2" y="connsiteY2"/>
              </a:cxn>
              <a:cxn ang="0">
                <a:pos x="connsiteX3" y="connsiteY3"/>
              </a:cxn>
            </a:cxnLst>
            <a:rect l="l" t="t" r="r" b="b"/>
            <a:pathLst>
              <a:path w="10515600" h="5915024">
                <a:moveTo>
                  <a:pt x="0" y="0"/>
                </a:moveTo>
                <a:lnTo>
                  <a:pt x="10515600" y="0"/>
                </a:lnTo>
                <a:lnTo>
                  <a:pt x="10515600" y="5915024"/>
                </a:lnTo>
                <a:lnTo>
                  <a:pt x="0" y="591502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Tree>
    <p:extLst>
      <p:ext uri="{BB962C8B-B14F-4D97-AF65-F5344CB8AC3E}">
        <p14:creationId xmlns:p14="http://schemas.microsoft.com/office/powerpoint/2010/main" val="293250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Oval 1">
            <a:extLst>
              <a:ext uri="{FF2B5EF4-FFF2-40B4-BE49-F238E27FC236}">
                <a16:creationId xmlns:a16="http://schemas.microsoft.com/office/drawing/2014/main" id="{7EACC68B-DA97-4793-85A8-7E502BE9605C}"/>
              </a:ext>
            </a:extLst>
          </p:cNvPr>
          <p:cNvSpPr/>
          <p:nvPr userDrawn="1"/>
        </p:nvSpPr>
        <p:spPr>
          <a:xfrm>
            <a:off x="11495088" y="322263"/>
            <a:ext cx="434975" cy="4333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icture Placeholder 9"/>
          <p:cNvSpPr>
            <a:spLocks noGrp="1"/>
          </p:cNvSpPr>
          <p:nvPr>
            <p:ph type="pic" sz="quarter" idx="10"/>
          </p:nvPr>
        </p:nvSpPr>
        <p:spPr>
          <a:xfrm>
            <a:off x="1040169" y="2058324"/>
            <a:ext cx="4853869" cy="2740654"/>
          </a:xfrm>
          <a:custGeom>
            <a:avLst/>
            <a:gdLst>
              <a:gd name="connsiteX0" fmla="*/ 0 w 4853869"/>
              <a:gd name="connsiteY0" fmla="*/ 0 h 2740654"/>
              <a:gd name="connsiteX1" fmla="*/ 4853869 w 4853869"/>
              <a:gd name="connsiteY1" fmla="*/ 0 h 2740654"/>
              <a:gd name="connsiteX2" fmla="*/ 4853869 w 4853869"/>
              <a:gd name="connsiteY2" fmla="*/ 2740654 h 2740654"/>
              <a:gd name="connsiteX3" fmla="*/ 0 w 4853869"/>
              <a:gd name="connsiteY3" fmla="*/ 2740654 h 2740654"/>
            </a:gdLst>
            <a:ahLst/>
            <a:cxnLst>
              <a:cxn ang="0">
                <a:pos x="connsiteX0" y="connsiteY0"/>
              </a:cxn>
              <a:cxn ang="0">
                <a:pos x="connsiteX1" y="connsiteY1"/>
              </a:cxn>
              <a:cxn ang="0">
                <a:pos x="connsiteX2" y="connsiteY2"/>
              </a:cxn>
              <a:cxn ang="0">
                <a:pos x="connsiteX3" y="connsiteY3"/>
              </a:cxn>
            </a:cxnLst>
            <a:rect l="l" t="t" r="r" b="b"/>
            <a:pathLst>
              <a:path w="4853869" h="2740654">
                <a:moveTo>
                  <a:pt x="0" y="0"/>
                </a:moveTo>
                <a:lnTo>
                  <a:pt x="4853869" y="0"/>
                </a:lnTo>
                <a:lnTo>
                  <a:pt x="4853869" y="2740654"/>
                </a:lnTo>
                <a:lnTo>
                  <a:pt x="0" y="274065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Tree>
    <p:extLst>
      <p:ext uri="{BB962C8B-B14F-4D97-AF65-F5344CB8AC3E}">
        <p14:creationId xmlns:p14="http://schemas.microsoft.com/office/powerpoint/2010/main" val="1153103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Oval 1">
            <a:extLst>
              <a:ext uri="{FF2B5EF4-FFF2-40B4-BE49-F238E27FC236}">
                <a16:creationId xmlns:a16="http://schemas.microsoft.com/office/drawing/2014/main" id="{95AF2725-A9D5-4724-9986-5371A5FDE8C5}"/>
              </a:ext>
            </a:extLst>
          </p:cNvPr>
          <p:cNvSpPr/>
          <p:nvPr userDrawn="1"/>
        </p:nvSpPr>
        <p:spPr>
          <a:xfrm>
            <a:off x="11495088" y="322263"/>
            <a:ext cx="434975" cy="4333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6"/>
          <p:cNvSpPr>
            <a:spLocks noGrp="1"/>
          </p:cNvSpPr>
          <p:nvPr>
            <p:ph type="pic" sz="quarter" idx="10"/>
          </p:nvPr>
        </p:nvSpPr>
        <p:spPr>
          <a:xfrm>
            <a:off x="838201" y="1793206"/>
            <a:ext cx="3159033" cy="3159034"/>
          </a:xfrm>
          <a:custGeom>
            <a:avLst/>
            <a:gdLst>
              <a:gd name="connsiteX0" fmla="*/ 0 w 3159033"/>
              <a:gd name="connsiteY0" fmla="*/ 0 h 3159034"/>
              <a:gd name="connsiteX1" fmla="*/ 3159033 w 3159033"/>
              <a:gd name="connsiteY1" fmla="*/ 0 h 3159034"/>
              <a:gd name="connsiteX2" fmla="*/ 3159033 w 3159033"/>
              <a:gd name="connsiteY2" fmla="*/ 3159034 h 3159034"/>
              <a:gd name="connsiteX3" fmla="*/ 0 w 3159033"/>
              <a:gd name="connsiteY3" fmla="*/ 3159034 h 3159034"/>
            </a:gdLst>
            <a:ahLst/>
            <a:cxnLst>
              <a:cxn ang="0">
                <a:pos x="connsiteX0" y="connsiteY0"/>
              </a:cxn>
              <a:cxn ang="0">
                <a:pos x="connsiteX1" y="connsiteY1"/>
              </a:cxn>
              <a:cxn ang="0">
                <a:pos x="connsiteX2" y="connsiteY2"/>
              </a:cxn>
              <a:cxn ang="0">
                <a:pos x="connsiteX3" y="connsiteY3"/>
              </a:cxn>
            </a:cxnLst>
            <a:rect l="l" t="t" r="r" b="b"/>
            <a:pathLst>
              <a:path w="3159033" h="3159034">
                <a:moveTo>
                  <a:pt x="0" y="0"/>
                </a:moveTo>
                <a:lnTo>
                  <a:pt x="3159033" y="0"/>
                </a:lnTo>
                <a:lnTo>
                  <a:pt x="3159033" y="3159034"/>
                </a:lnTo>
                <a:lnTo>
                  <a:pt x="0" y="315903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
        <p:nvSpPr>
          <p:cNvPr id="8" name="Picture Placeholder 7"/>
          <p:cNvSpPr>
            <a:spLocks noGrp="1"/>
          </p:cNvSpPr>
          <p:nvPr>
            <p:ph type="pic" sz="quarter" idx="11"/>
          </p:nvPr>
        </p:nvSpPr>
        <p:spPr>
          <a:xfrm>
            <a:off x="4516484" y="1793206"/>
            <a:ext cx="3159033" cy="3159034"/>
          </a:xfrm>
          <a:custGeom>
            <a:avLst/>
            <a:gdLst>
              <a:gd name="connsiteX0" fmla="*/ 0 w 3159033"/>
              <a:gd name="connsiteY0" fmla="*/ 0 h 3159034"/>
              <a:gd name="connsiteX1" fmla="*/ 3159033 w 3159033"/>
              <a:gd name="connsiteY1" fmla="*/ 0 h 3159034"/>
              <a:gd name="connsiteX2" fmla="*/ 3159033 w 3159033"/>
              <a:gd name="connsiteY2" fmla="*/ 3159034 h 3159034"/>
              <a:gd name="connsiteX3" fmla="*/ 0 w 3159033"/>
              <a:gd name="connsiteY3" fmla="*/ 3159034 h 3159034"/>
            </a:gdLst>
            <a:ahLst/>
            <a:cxnLst>
              <a:cxn ang="0">
                <a:pos x="connsiteX0" y="connsiteY0"/>
              </a:cxn>
              <a:cxn ang="0">
                <a:pos x="connsiteX1" y="connsiteY1"/>
              </a:cxn>
              <a:cxn ang="0">
                <a:pos x="connsiteX2" y="connsiteY2"/>
              </a:cxn>
              <a:cxn ang="0">
                <a:pos x="connsiteX3" y="connsiteY3"/>
              </a:cxn>
            </a:cxnLst>
            <a:rect l="l" t="t" r="r" b="b"/>
            <a:pathLst>
              <a:path w="3159033" h="3159034">
                <a:moveTo>
                  <a:pt x="0" y="0"/>
                </a:moveTo>
                <a:lnTo>
                  <a:pt x="3159033" y="0"/>
                </a:lnTo>
                <a:lnTo>
                  <a:pt x="3159033" y="3159034"/>
                </a:lnTo>
                <a:lnTo>
                  <a:pt x="0" y="315903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
        <p:nvSpPr>
          <p:cNvPr id="9" name="Picture Placeholder 8"/>
          <p:cNvSpPr>
            <a:spLocks noGrp="1"/>
          </p:cNvSpPr>
          <p:nvPr>
            <p:ph type="pic" sz="quarter" idx="12"/>
          </p:nvPr>
        </p:nvSpPr>
        <p:spPr>
          <a:xfrm>
            <a:off x="8194766" y="1793206"/>
            <a:ext cx="3159033" cy="3159034"/>
          </a:xfrm>
          <a:custGeom>
            <a:avLst/>
            <a:gdLst>
              <a:gd name="connsiteX0" fmla="*/ 0 w 3159033"/>
              <a:gd name="connsiteY0" fmla="*/ 0 h 3159034"/>
              <a:gd name="connsiteX1" fmla="*/ 3159033 w 3159033"/>
              <a:gd name="connsiteY1" fmla="*/ 0 h 3159034"/>
              <a:gd name="connsiteX2" fmla="*/ 3159033 w 3159033"/>
              <a:gd name="connsiteY2" fmla="*/ 3159034 h 3159034"/>
              <a:gd name="connsiteX3" fmla="*/ 0 w 3159033"/>
              <a:gd name="connsiteY3" fmla="*/ 3159034 h 3159034"/>
            </a:gdLst>
            <a:ahLst/>
            <a:cxnLst>
              <a:cxn ang="0">
                <a:pos x="connsiteX0" y="connsiteY0"/>
              </a:cxn>
              <a:cxn ang="0">
                <a:pos x="connsiteX1" y="connsiteY1"/>
              </a:cxn>
              <a:cxn ang="0">
                <a:pos x="connsiteX2" y="connsiteY2"/>
              </a:cxn>
              <a:cxn ang="0">
                <a:pos x="connsiteX3" y="connsiteY3"/>
              </a:cxn>
            </a:cxnLst>
            <a:rect l="l" t="t" r="r" b="b"/>
            <a:pathLst>
              <a:path w="3159033" h="3159034">
                <a:moveTo>
                  <a:pt x="0" y="0"/>
                </a:moveTo>
                <a:lnTo>
                  <a:pt x="3159033" y="0"/>
                </a:lnTo>
                <a:lnTo>
                  <a:pt x="3159033" y="3159034"/>
                </a:lnTo>
                <a:lnTo>
                  <a:pt x="0" y="315903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Tree>
    <p:extLst>
      <p:ext uri="{BB962C8B-B14F-4D97-AF65-F5344CB8AC3E}">
        <p14:creationId xmlns:p14="http://schemas.microsoft.com/office/powerpoint/2010/main" val="2772800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74" r:id="rId1"/>
    <p:sldLayoutId id="2147483777" r:id="rId2"/>
    <p:sldLayoutId id="2147483775" r:id="rId3"/>
    <p:sldLayoutId id="2147483776" r:id="rId4"/>
    <p:sldLayoutId id="2147483778" r:id="rId5"/>
    <p:sldLayoutId id="2147483779" r:id="rId6"/>
    <p:sldLayoutId id="2147483780"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Raleway" pitchFamily="34" charset="0"/>
        </a:defRPr>
      </a:lvl2pPr>
      <a:lvl3pPr algn="l" rtl="0" eaLnBrk="0" fontAlgn="base" hangingPunct="0">
        <a:lnSpc>
          <a:spcPct val="90000"/>
        </a:lnSpc>
        <a:spcBef>
          <a:spcPct val="0"/>
        </a:spcBef>
        <a:spcAft>
          <a:spcPct val="0"/>
        </a:spcAft>
        <a:defRPr sz="4400">
          <a:solidFill>
            <a:schemeClr val="tx1"/>
          </a:solidFill>
          <a:latin typeface="Raleway" pitchFamily="34" charset="0"/>
        </a:defRPr>
      </a:lvl3pPr>
      <a:lvl4pPr algn="l" rtl="0" eaLnBrk="0" fontAlgn="base" hangingPunct="0">
        <a:lnSpc>
          <a:spcPct val="90000"/>
        </a:lnSpc>
        <a:spcBef>
          <a:spcPct val="0"/>
        </a:spcBef>
        <a:spcAft>
          <a:spcPct val="0"/>
        </a:spcAft>
        <a:defRPr sz="4400">
          <a:solidFill>
            <a:schemeClr val="tx1"/>
          </a:solidFill>
          <a:latin typeface="Raleway" pitchFamily="34" charset="0"/>
        </a:defRPr>
      </a:lvl4pPr>
      <a:lvl5pPr algn="l" rtl="0" eaLnBrk="0" fontAlgn="base" hangingPunct="0">
        <a:lnSpc>
          <a:spcPct val="90000"/>
        </a:lnSpc>
        <a:spcBef>
          <a:spcPct val="0"/>
        </a:spcBef>
        <a:spcAft>
          <a:spcPct val="0"/>
        </a:spcAft>
        <a:defRPr sz="4400">
          <a:solidFill>
            <a:schemeClr val="tx1"/>
          </a:solidFill>
          <a:latin typeface="Raleway" pitchFamily="34" charset="0"/>
        </a:defRPr>
      </a:lvl5pPr>
      <a:lvl6pPr marL="457200" algn="l" rtl="0" fontAlgn="base">
        <a:lnSpc>
          <a:spcPct val="90000"/>
        </a:lnSpc>
        <a:spcBef>
          <a:spcPct val="0"/>
        </a:spcBef>
        <a:spcAft>
          <a:spcPct val="0"/>
        </a:spcAft>
        <a:defRPr sz="4400">
          <a:solidFill>
            <a:schemeClr val="tx1"/>
          </a:solidFill>
          <a:latin typeface="Raleway" pitchFamily="34" charset="0"/>
        </a:defRPr>
      </a:lvl6pPr>
      <a:lvl7pPr marL="914400" algn="l" rtl="0" fontAlgn="base">
        <a:lnSpc>
          <a:spcPct val="90000"/>
        </a:lnSpc>
        <a:spcBef>
          <a:spcPct val="0"/>
        </a:spcBef>
        <a:spcAft>
          <a:spcPct val="0"/>
        </a:spcAft>
        <a:defRPr sz="4400">
          <a:solidFill>
            <a:schemeClr val="tx1"/>
          </a:solidFill>
          <a:latin typeface="Raleway" pitchFamily="34" charset="0"/>
        </a:defRPr>
      </a:lvl7pPr>
      <a:lvl8pPr marL="1371600" algn="l" rtl="0" fontAlgn="base">
        <a:lnSpc>
          <a:spcPct val="90000"/>
        </a:lnSpc>
        <a:spcBef>
          <a:spcPct val="0"/>
        </a:spcBef>
        <a:spcAft>
          <a:spcPct val="0"/>
        </a:spcAft>
        <a:defRPr sz="4400">
          <a:solidFill>
            <a:schemeClr val="tx1"/>
          </a:solidFill>
          <a:latin typeface="Raleway" pitchFamily="34" charset="0"/>
        </a:defRPr>
      </a:lvl8pPr>
      <a:lvl9pPr marL="1828800" algn="l" rtl="0" fontAlgn="base">
        <a:lnSpc>
          <a:spcPct val="90000"/>
        </a:lnSpc>
        <a:spcBef>
          <a:spcPct val="0"/>
        </a:spcBef>
        <a:spcAft>
          <a:spcPct val="0"/>
        </a:spcAft>
        <a:defRPr sz="4400">
          <a:solidFill>
            <a:schemeClr val="tx1"/>
          </a:solidFill>
          <a:latin typeface="Raleway"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Conservation_and_restoration_of_frescos" TargetMode="External"/><Relationship Id="rId3" Type="http://schemas.openxmlformats.org/officeDocument/2006/relationships/image" Target="../media/image4.png"/><Relationship Id="rId7"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hyperlink" Target="https://en.wikipedia.org/wiki/Conservation-restoration_of_cultural_heritage" TargetMode="External"/><Relationship Id="rId5" Type="http://schemas.openxmlformats.org/officeDocument/2006/relationships/image" Target="../media/image26.jpg"/><Relationship Id="rId10" Type="http://schemas.openxmlformats.org/officeDocument/2006/relationships/hyperlink" Target="https://en.wikipedia.org/wiki/Paul_E._Garber_Preservation,_Restoration,_and_Storage_Facility" TargetMode="External"/><Relationship Id="rId4" Type="http://schemas.openxmlformats.org/officeDocument/2006/relationships/image" Target="../media/image2.png"/><Relationship Id="rId9"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hyperlink" Target="https://www.historians.org/publications-and-directories/perspectives-on-history/april-2017/history-in-ruins-cultural-heritage-destruction-around-the-world" TargetMode="External"/><Relationship Id="rId5" Type="http://schemas.openxmlformats.org/officeDocument/2006/relationships/image" Target="../media/image30.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hyperlink" Target="https://www.historians.org/publications-and-directories/perspectives-on-history/april-2017/history-in-ruins-cultural-heritage-destruction-around-the-world" TargetMode="External"/><Relationship Id="rId5" Type="http://schemas.openxmlformats.org/officeDocument/2006/relationships/image" Target="../media/image30.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19.em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20.emf"/><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hyperlink" Target="https://commons.wikimedia.org/wiki/File:Sarlat-medieval-city-by-night-18.jpg" TargetMode="External"/><Relationship Id="rId3" Type="http://schemas.openxmlformats.org/officeDocument/2006/relationships/image" Target="../media/image4.png"/><Relationship Id="rId7"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hyperlink" Target="http://brewminate.com/the-seven-plagues-of-the-ancient-roman-city-dweller/" TargetMode="External"/><Relationship Id="rId5" Type="http://schemas.openxmlformats.org/officeDocument/2006/relationships/image" Target="../media/image23.jpg"/><Relationship Id="rId10" Type="http://schemas.openxmlformats.org/officeDocument/2006/relationships/hyperlink" Target="https://worldbuilding.stackexchange.com/questions/38436/a-postapocalyptic-medieval-frontier-town" TargetMode="External"/><Relationship Id="rId4" Type="http://schemas.openxmlformats.org/officeDocument/2006/relationships/image" Target="../media/image2.png"/><Relationship Id="rId9"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18">
            <a:extLst>
              <a:ext uri="{FF2B5EF4-FFF2-40B4-BE49-F238E27FC236}">
                <a16:creationId xmlns:a16="http://schemas.microsoft.com/office/drawing/2014/main" id="{C6841162-3581-47D4-9838-2DC7477B7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6863" y="204788"/>
            <a:ext cx="276383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FB19EB9E-AD5D-4E10-8366-6BE8DD30F0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638" y="225425"/>
            <a:ext cx="609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Immagine 4">
            <a:extLst>
              <a:ext uri="{FF2B5EF4-FFF2-40B4-BE49-F238E27FC236}">
                <a16:creationId xmlns:a16="http://schemas.microsoft.com/office/drawing/2014/main" id="{E28F5BED-94F8-4E0B-8DE3-BBB39484C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73525"/>
            <a:ext cx="121920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CasellaDiTesto 1">
            <a:extLst>
              <a:ext uri="{FF2B5EF4-FFF2-40B4-BE49-F238E27FC236}">
                <a16:creationId xmlns:a16="http://schemas.microsoft.com/office/drawing/2014/main" id="{5756540F-23DE-4E9D-A9D0-E85C95051385}"/>
              </a:ext>
            </a:extLst>
          </p:cNvPr>
          <p:cNvSpPr txBox="1">
            <a:spLocks noChangeArrowheads="1"/>
          </p:cNvSpPr>
          <p:nvPr/>
        </p:nvSpPr>
        <p:spPr bwMode="auto">
          <a:xfrm>
            <a:off x="401638" y="2292350"/>
            <a:ext cx="117903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aleway Light" pitchFamily="34" charset="0"/>
              </a:defRPr>
            </a:lvl1pPr>
            <a:lvl2pPr marL="742950" indent="-285750">
              <a:defRPr>
                <a:solidFill>
                  <a:schemeClr val="tx1"/>
                </a:solidFill>
                <a:latin typeface="Raleway Light" pitchFamily="34" charset="0"/>
              </a:defRPr>
            </a:lvl2pPr>
            <a:lvl3pPr marL="1143000" indent="-228600">
              <a:defRPr>
                <a:solidFill>
                  <a:schemeClr val="tx1"/>
                </a:solidFill>
                <a:latin typeface="Raleway Light" pitchFamily="34" charset="0"/>
              </a:defRPr>
            </a:lvl3pPr>
            <a:lvl4pPr marL="1600200" indent="-228600">
              <a:defRPr>
                <a:solidFill>
                  <a:schemeClr val="tx1"/>
                </a:solidFill>
                <a:latin typeface="Raleway Light" pitchFamily="34" charset="0"/>
              </a:defRPr>
            </a:lvl4pPr>
            <a:lvl5pPr marL="2057400" indent="-228600">
              <a:defRPr>
                <a:solidFill>
                  <a:schemeClr val="tx1"/>
                </a:solidFill>
                <a:latin typeface="Raleway Light" pitchFamily="34" charset="0"/>
              </a:defRPr>
            </a:lvl5pPr>
            <a:lvl6pPr marL="2514600" indent="-228600" eaLnBrk="0" fontAlgn="base" hangingPunct="0">
              <a:spcBef>
                <a:spcPct val="0"/>
              </a:spcBef>
              <a:spcAft>
                <a:spcPct val="0"/>
              </a:spcAft>
              <a:defRPr>
                <a:solidFill>
                  <a:schemeClr val="tx1"/>
                </a:solidFill>
                <a:latin typeface="Raleway Light" pitchFamily="34" charset="0"/>
              </a:defRPr>
            </a:lvl6pPr>
            <a:lvl7pPr marL="2971800" indent="-228600" eaLnBrk="0" fontAlgn="base" hangingPunct="0">
              <a:spcBef>
                <a:spcPct val="0"/>
              </a:spcBef>
              <a:spcAft>
                <a:spcPct val="0"/>
              </a:spcAft>
              <a:defRPr>
                <a:solidFill>
                  <a:schemeClr val="tx1"/>
                </a:solidFill>
                <a:latin typeface="Raleway Light" pitchFamily="34" charset="0"/>
              </a:defRPr>
            </a:lvl7pPr>
            <a:lvl8pPr marL="3429000" indent="-228600" eaLnBrk="0" fontAlgn="base" hangingPunct="0">
              <a:spcBef>
                <a:spcPct val="0"/>
              </a:spcBef>
              <a:spcAft>
                <a:spcPct val="0"/>
              </a:spcAft>
              <a:defRPr>
                <a:solidFill>
                  <a:schemeClr val="tx1"/>
                </a:solidFill>
                <a:latin typeface="Raleway Light" pitchFamily="34" charset="0"/>
              </a:defRPr>
            </a:lvl8pPr>
            <a:lvl9pPr marL="3886200" indent="-228600" eaLnBrk="0" fontAlgn="base" hangingPunct="0">
              <a:spcBef>
                <a:spcPct val="0"/>
              </a:spcBef>
              <a:spcAft>
                <a:spcPct val="0"/>
              </a:spcAft>
              <a:defRPr>
                <a:solidFill>
                  <a:schemeClr val="tx1"/>
                </a:solidFill>
                <a:latin typeface="Raleway Light" pitchFamily="34" charset="0"/>
              </a:defRPr>
            </a:lvl9pPr>
          </a:lstStyle>
          <a:p>
            <a:pPr algn="ctr"/>
            <a:r>
              <a:rPr lang="en-US" altLang="it-IT" sz="4000" dirty="0">
                <a:latin typeface="Arial Rounded MT Bold" panose="020F0704030504030204" pitchFamily="34" charset="0"/>
              </a:rPr>
              <a:t>The cultural economy: how to enhance cultural heritage in a new sustainable economy</a:t>
            </a:r>
            <a:endParaRPr lang="it-IT" altLang="it-IT" dirty="0"/>
          </a:p>
        </p:txBody>
      </p:sp>
      <p:sp>
        <p:nvSpPr>
          <p:cNvPr id="7175" name="CasellaDiTesto 5">
            <a:extLst>
              <a:ext uri="{FF2B5EF4-FFF2-40B4-BE49-F238E27FC236}">
                <a16:creationId xmlns:a16="http://schemas.microsoft.com/office/drawing/2014/main" id="{8C3F9428-B7CC-408A-95D8-6FDE8DB64490}"/>
              </a:ext>
            </a:extLst>
          </p:cNvPr>
          <p:cNvSpPr txBox="1">
            <a:spLocks noChangeArrowheads="1"/>
          </p:cNvSpPr>
          <p:nvPr/>
        </p:nvSpPr>
        <p:spPr bwMode="auto">
          <a:xfrm>
            <a:off x="9209088" y="892175"/>
            <a:ext cx="2581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aleway Light" pitchFamily="34" charset="0"/>
              </a:defRPr>
            </a:lvl1pPr>
            <a:lvl2pPr marL="742950" indent="-285750">
              <a:defRPr>
                <a:solidFill>
                  <a:schemeClr val="tx1"/>
                </a:solidFill>
                <a:latin typeface="Raleway Light" pitchFamily="34" charset="0"/>
              </a:defRPr>
            </a:lvl2pPr>
            <a:lvl3pPr marL="1143000" indent="-228600">
              <a:defRPr>
                <a:solidFill>
                  <a:schemeClr val="tx1"/>
                </a:solidFill>
                <a:latin typeface="Raleway Light" pitchFamily="34" charset="0"/>
              </a:defRPr>
            </a:lvl3pPr>
            <a:lvl4pPr marL="1600200" indent="-228600">
              <a:defRPr>
                <a:solidFill>
                  <a:schemeClr val="tx1"/>
                </a:solidFill>
                <a:latin typeface="Raleway Light" pitchFamily="34" charset="0"/>
              </a:defRPr>
            </a:lvl4pPr>
            <a:lvl5pPr marL="2057400" indent="-228600">
              <a:defRPr>
                <a:solidFill>
                  <a:schemeClr val="tx1"/>
                </a:solidFill>
                <a:latin typeface="Raleway Light" pitchFamily="34" charset="0"/>
              </a:defRPr>
            </a:lvl5pPr>
            <a:lvl6pPr marL="2514600" indent="-228600" eaLnBrk="0" fontAlgn="base" hangingPunct="0">
              <a:spcBef>
                <a:spcPct val="0"/>
              </a:spcBef>
              <a:spcAft>
                <a:spcPct val="0"/>
              </a:spcAft>
              <a:defRPr>
                <a:solidFill>
                  <a:schemeClr val="tx1"/>
                </a:solidFill>
                <a:latin typeface="Raleway Light" pitchFamily="34" charset="0"/>
              </a:defRPr>
            </a:lvl6pPr>
            <a:lvl7pPr marL="2971800" indent="-228600" eaLnBrk="0" fontAlgn="base" hangingPunct="0">
              <a:spcBef>
                <a:spcPct val="0"/>
              </a:spcBef>
              <a:spcAft>
                <a:spcPct val="0"/>
              </a:spcAft>
              <a:defRPr>
                <a:solidFill>
                  <a:schemeClr val="tx1"/>
                </a:solidFill>
                <a:latin typeface="Raleway Light" pitchFamily="34" charset="0"/>
              </a:defRPr>
            </a:lvl7pPr>
            <a:lvl8pPr marL="3429000" indent="-228600" eaLnBrk="0" fontAlgn="base" hangingPunct="0">
              <a:spcBef>
                <a:spcPct val="0"/>
              </a:spcBef>
              <a:spcAft>
                <a:spcPct val="0"/>
              </a:spcAft>
              <a:defRPr>
                <a:solidFill>
                  <a:schemeClr val="tx1"/>
                </a:solidFill>
                <a:latin typeface="Raleway Light" pitchFamily="34" charset="0"/>
              </a:defRPr>
            </a:lvl8pPr>
            <a:lvl9pPr marL="3886200" indent="-228600" eaLnBrk="0" fontAlgn="base" hangingPunct="0">
              <a:spcBef>
                <a:spcPct val="0"/>
              </a:spcBef>
              <a:spcAft>
                <a:spcPct val="0"/>
              </a:spcAft>
              <a:defRPr>
                <a:solidFill>
                  <a:schemeClr val="tx1"/>
                </a:solidFill>
                <a:latin typeface="Raleway Light" pitchFamily="34" charset="0"/>
              </a:defRPr>
            </a:lvl9pPr>
          </a:lstStyle>
          <a:p>
            <a:r>
              <a:rPr lang="en-GB" altLang="en-US" sz="900"/>
              <a:t>With the support of the Erasmus+ programme of the European Union. This document and its contents reflects the views only of the authors, and the Commission cannot be held responsible for any use which may be made of the information contained therein.</a:t>
            </a:r>
          </a:p>
          <a:p>
            <a:endParaRPr lang="it-IT" altLang="it-IT"/>
          </a:p>
        </p:txBody>
      </p:sp>
    </p:spTree>
  </p:cSld>
  <p:clrMapOvr>
    <a:overrideClrMapping bg1="lt1" tx1="dk1" bg2="lt2" tx2="dk2" accent1="accent1" accent2="accent2" accent3="accent3" accent4="accent4" accent5="accent5" accent6="accent6" hlink="hlink" folHlink="folHlink"/>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970088"/>
            <a:ext cx="10302875" cy="4278094"/>
          </a:xfrm>
          <a:prstGeom prst="rect">
            <a:avLst/>
          </a:prstGeom>
        </p:spPr>
        <p:txBody>
          <a:bodyPr>
            <a:spAutoFit/>
          </a:bodyPr>
          <a:lstStyle/>
          <a:p>
            <a:pPr marL="457200" indent="-457200">
              <a:buFont typeface="Arial" panose="020B0604020202020204" pitchFamily="34" charset="0"/>
              <a:buChar char="•"/>
              <a:defRPr/>
            </a:pPr>
            <a:r>
              <a:rPr lang="en-US" altLang="es-ES" sz="3200" dirty="0">
                <a:latin typeface="Arial Rounded MT Bold" panose="020F0704030504030204" pitchFamily="34" charset="0"/>
              </a:rPr>
              <a:t>Cultural Heritage and sustainable economic growth</a:t>
            </a:r>
          </a:p>
          <a:p>
            <a:pPr marL="914400" lvl="1" indent="-457200">
              <a:buFont typeface="Arial Rounded MT Bold" panose="020F0704030504030204" pitchFamily="34" charset="0"/>
              <a:buChar char="–"/>
              <a:defRPr/>
            </a:pPr>
            <a:r>
              <a:rPr lang="en-US" altLang="es-ES" sz="2800" dirty="0">
                <a:latin typeface="Arial Rounded MT Bold" panose="020F0704030504030204" pitchFamily="34" charset="0"/>
              </a:rPr>
              <a:t>CH-related activities should be sustainable as well: </a:t>
            </a:r>
            <a:r>
              <a:rPr lang="en-US" sz="2800" dirty="0">
                <a:latin typeface="Arial Rounded MT Bold" panose="020F0704030504030204" pitchFamily="34" charset="0"/>
              </a:rPr>
              <a:t>Sustainability of CH implies assessing conservation and restoration  investment projects</a:t>
            </a:r>
          </a:p>
          <a:p>
            <a:pPr marL="914400" lvl="1" indent="-457200">
              <a:buFont typeface="Arial Rounded MT Bold" panose="020F0704030504030204" pitchFamily="34" charset="0"/>
              <a:buChar char="–"/>
              <a:defRPr/>
            </a:pPr>
            <a:endParaRPr lang="en-US" sz="28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4" name="Imagen 3">
            <a:extLst>
              <a:ext uri="{FF2B5EF4-FFF2-40B4-BE49-F238E27FC236}">
                <a16:creationId xmlns:a16="http://schemas.microsoft.com/office/drawing/2014/main" id="{1D98D9A3-2237-432D-B7CE-01FD94D31080}"/>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2233640" y="4497048"/>
            <a:ext cx="1246055" cy="1661407"/>
          </a:xfrm>
          <a:prstGeom prst="rect">
            <a:avLst/>
          </a:prstGeom>
        </p:spPr>
      </p:pic>
      <p:pic>
        <p:nvPicPr>
          <p:cNvPr id="7" name="Imagen 6" descr="Imagen que contiene persona, edificio, parado, hombre&#10;&#10;Descripción generada automáticamente">
            <a:extLst>
              <a:ext uri="{FF2B5EF4-FFF2-40B4-BE49-F238E27FC236}">
                <a16:creationId xmlns:a16="http://schemas.microsoft.com/office/drawing/2014/main" id="{55995F0A-3068-4B23-AA90-67F588B5615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58135" y="4596238"/>
            <a:ext cx="2189563" cy="1463026"/>
          </a:xfrm>
          <a:prstGeom prst="rect">
            <a:avLst/>
          </a:prstGeom>
        </p:spPr>
      </p:pic>
      <p:pic>
        <p:nvPicPr>
          <p:cNvPr id="10" name="Imagen 9" descr="Imagen que contiene persona, hombre, pequeño, comida&#10;&#10;Descripción generada automáticamente">
            <a:extLst>
              <a:ext uri="{FF2B5EF4-FFF2-40B4-BE49-F238E27FC236}">
                <a16:creationId xmlns:a16="http://schemas.microsoft.com/office/drawing/2014/main" id="{2605ABDF-591A-45C0-8E6D-C2A7852B7934}"/>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20140" y="4412464"/>
            <a:ext cx="2599794" cy="1780859"/>
          </a:xfrm>
          <a:prstGeom prst="rect">
            <a:avLst/>
          </a:prstGeom>
        </p:spPr>
      </p:pic>
    </p:spTree>
    <p:extLst>
      <p:ext uri="{BB962C8B-B14F-4D97-AF65-F5344CB8AC3E}">
        <p14:creationId xmlns:p14="http://schemas.microsoft.com/office/powerpoint/2010/main" val="1755612879"/>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4865323" y="257081"/>
            <a:ext cx="7141798" cy="1569660"/>
          </a:xfrm>
          <a:prstGeom prst="rect">
            <a:avLst/>
          </a:prstGeom>
        </p:spPr>
        <p:txBody>
          <a:bodyPr wrap="square">
            <a:spAutoFit/>
          </a:bodyPr>
          <a:lstStyle/>
          <a:p>
            <a:pPr>
              <a:defRPr/>
            </a:pPr>
            <a:r>
              <a:rPr lang="en-US" altLang="es-ES" sz="3200" dirty="0">
                <a:latin typeface="Arial Rounded MT Bold" panose="020F0704030504030204" pitchFamily="34" charset="0"/>
              </a:rPr>
              <a:t>An example:  Way of St. James (</a:t>
            </a:r>
            <a:r>
              <a:rPr lang="en-US" altLang="es-ES" sz="3200" i="1" dirty="0">
                <a:latin typeface="Arial Rounded MT Bold" panose="020F0704030504030204" pitchFamily="34" charset="0"/>
              </a:rPr>
              <a:t>Camino de Santiago</a:t>
            </a:r>
            <a:r>
              <a:rPr lang="en-US" altLang="es-ES" sz="3200" dirty="0">
                <a:latin typeface="Arial Rounded MT Bold" panose="020F0704030504030204" pitchFamily="34" charset="0"/>
              </a:rPr>
              <a:t>) in Galicia (Spain)</a:t>
            </a:r>
            <a:endParaRPr lang="en-GB" altLang="es-ES" sz="3200" dirty="0">
              <a:latin typeface="Arial Rounded MT Bold" panose="020F0704030504030204" pitchFamily="34" charset="0"/>
            </a:endParaRPr>
          </a:p>
        </p:txBody>
      </p:sp>
      <p:pic>
        <p:nvPicPr>
          <p:cNvPr id="7" name="Imagen 6">
            <a:extLst>
              <a:ext uri="{FF2B5EF4-FFF2-40B4-BE49-F238E27FC236}">
                <a16:creationId xmlns:a16="http://schemas.microsoft.com/office/drawing/2014/main" id="{1C5450E5-AFCF-4783-92E0-7B013D342D1F}"/>
              </a:ext>
            </a:extLst>
          </p:cNvPr>
          <p:cNvPicPr>
            <a:picLocks noChangeAspect="1"/>
          </p:cNvPicPr>
          <p:nvPr/>
        </p:nvPicPr>
        <p:blipFill>
          <a:blip r:embed="rId5"/>
          <a:stretch>
            <a:fillRect/>
          </a:stretch>
        </p:blipFill>
        <p:spPr>
          <a:xfrm>
            <a:off x="293688" y="1638722"/>
            <a:ext cx="4678361" cy="4407643"/>
          </a:xfrm>
          <a:prstGeom prst="rect">
            <a:avLst/>
          </a:prstGeom>
        </p:spPr>
      </p:pic>
      <p:sp>
        <p:nvSpPr>
          <p:cNvPr id="8" name="CuadroTexto 7">
            <a:extLst>
              <a:ext uri="{FF2B5EF4-FFF2-40B4-BE49-F238E27FC236}">
                <a16:creationId xmlns:a16="http://schemas.microsoft.com/office/drawing/2014/main" id="{4CDE1B36-F5D7-4DAA-8F6B-576FC377FF42}"/>
              </a:ext>
            </a:extLst>
          </p:cNvPr>
          <p:cNvSpPr txBox="1"/>
          <p:nvPr/>
        </p:nvSpPr>
        <p:spPr>
          <a:xfrm>
            <a:off x="5884647" y="1826741"/>
            <a:ext cx="6122474" cy="4216539"/>
          </a:xfrm>
          <a:prstGeom prst="rect">
            <a:avLst/>
          </a:prstGeom>
          <a:noFill/>
        </p:spPr>
        <p:txBody>
          <a:bodyPr wrap="square" rtlCol="0">
            <a:spAutoFit/>
          </a:bodyPr>
          <a:lstStyle/>
          <a:p>
            <a:pPr marL="342900" indent="-342900">
              <a:buFont typeface="Arial Nova" panose="020B0504020202020204" pitchFamily="34" charset="0"/>
              <a:buChar char="–"/>
            </a:pPr>
            <a:r>
              <a:rPr lang="en-US" sz="2400" dirty="0">
                <a:latin typeface="Arial Nova" panose="020B0604020202020204" pitchFamily="34" charset="0"/>
              </a:rPr>
              <a:t>Significant contribution to the regional tourism figures: €1 consumed by the pilgrims generated €2.72 of value added</a:t>
            </a:r>
          </a:p>
          <a:p>
            <a:pPr marL="342900" indent="-342900">
              <a:buFont typeface="Arial Nova" panose="020B0504020202020204" pitchFamily="34" charset="0"/>
              <a:buChar char="–"/>
            </a:pPr>
            <a:r>
              <a:rPr lang="en-US" sz="2400" dirty="0">
                <a:latin typeface="Arial Nova" panose="020B0604020202020204" pitchFamily="34" charset="0"/>
              </a:rPr>
              <a:t> The demographic decline of rural areas is attenuated in those points through which the route passes</a:t>
            </a:r>
          </a:p>
          <a:p>
            <a:pPr marL="342900" indent="-342900">
              <a:buFont typeface="Arial Nova" panose="020B0504020202020204" pitchFamily="34" charset="0"/>
              <a:buChar char="–"/>
            </a:pPr>
            <a:r>
              <a:rPr lang="en-US" sz="2400" dirty="0">
                <a:latin typeface="Arial Nova" panose="020B0604020202020204" pitchFamily="34" charset="0"/>
              </a:rPr>
              <a:t>Local population considers that the Camino de Santiago contributes to preserving the landscape</a:t>
            </a:r>
          </a:p>
          <a:p>
            <a:pPr marL="342900" indent="-342900">
              <a:buFont typeface="Arial Nova" panose="020B0504020202020204" pitchFamily="34" charset="0"/>
              <a:buChar char="–"/>
            </a:pPr>
            <a:endParaRPr lang="en-US" sz="2400" dirty="0">
              <a:latin typeface="Arial Nova" panose="020B0604020202020204" pitchFamily="34" charset="0"/>
            </a:endParaRPr>
          </a:p>
          <a:p>
            <a:pPr algn="just"/>
            <a:r>
              <a:rPr lang="en-US" sz="1400" i="1" dirty="0">
                <a:latin typeface="Arial Nova" panose="020B0604020202020204" pitchFamily="34" charset="0"/>
              </a:rPr>
              <a:t>Source: </a:t>
            </a:r>
            <a:r>
              <a:rPr lang="es-ES" sz="1400" i="1" dirty="0">
                <a:latin typeface="Arial Nova" panose="020B0604020202020204" pitchFamily="34" charset="0"/>
              </a:rPr>
              <a:t>The socio-</a:t>
            </a:r>
            <a:r>
              <a:rPr lang="es-ES" sz="1400" i="1" dirty="0" err="1">
                <a:latin typeface="Arial Nova" panose="020B0604020202020204" pitchFamily="34" charset="0"/>
              </a:rPr>
              <a:t>economic</a:t>
            </a:r>
            <a:r>
              <a:rPr lang="es-ES" sz="1400" i="1" dirty="0">
                <a:latin typeface="Arial Nova" panose="020B0604020202020204" pitchFamily="34" charset="0"/>
              </a:rPr>
              <a:t> </a:t>
            </a:r>
            <a:r>
              <a:rPr lang="es-ES" sz="1400" i="1" dirty="0" err="1">
                <a:latin typeface="Arial Nova" panose="020B0604020202020204" pitchFamily="34" charset="0"/>
              </a:rPr>
              <a:t>impact</a:t>
            </a:r>
            <a:r>
              <a:rPr lang="es-ES" sz="1400" i="1" dirty="0">
                <a:latin typeface="Arial Nova" panose="020B0604020202020204" pitchFamily="34" charset="0"/>
              </a:rPr>
              <a:t> </a:t>
            </a:r>
            <a:r>
              <a:rPr lang="es-ES" sz="1400" i="1" dirty="0" err="1">
                <a:latin typeface="Arial Nova" panose="020B0604020202020204" pitchFamily="34" charset="0"/>
              </a:rPr>
              <a:t>of</a:t>
            </a:r>
            <a:r>
              <a:rPr lang="es-ES" sz="1400" i="1" dirty="0">
                <a:latin typeface="Arial Nova" panose="020B0604020202020204" pitchFamily="34" charset="0"/>
              </a:rPr>
              <a:t> the </a:t>
            </a:r>
            <a:r>
              <a:rPr lang="es-ES" sz="1400" i="1" dirty="0" err="1">
                <a:latin typeface="Arial Nova" panose="020B0604020202020204" pitchFamily="34" charset="0"/>
              </a:rPr>
              <a:t>Way</a:t>
            </a:r>
            <a:r>
              <a:rPr lang="es-ES" sz="1400" i="1" dirty="0">
                <a:latin typeface="Arial Nova" panose="020B0604020202020204" pitchFamily="34" charset="0"/>
              </a:rPr>
              <a:t> </a:t>
            </a:r>
            <a:r>
              <a:rPr lang="es-ES" sz="1400" i="1" dirty="0" err="1">
                <a:latin typeface="Arial Nova" panose="020B0604020202020204" pitchFamily="34" charset="0"/>
              </a:rPr>
              <a:t>of</a:t>
            </a:r>
            <a:r>
              <a:rPr lang="es-ES" sz="1400" i="1" dirty="0">
                <a:latin typeface="Arial Nova" panose="020B0604020202020204" pitchFamily="34" charset="0"/>
              </a:rPr>
              <a:t> St. James. USC and Regional </a:t>
            </a:r>
            <a:r>
              <a:rPr lang="es-ES" sz="1400" i="1" dirty="0" err="1">
                <a:latin typeface="Arial Nova" panose="020B0604020202020204" pitchFamily="34" charset="0"/>
              </a:rPr>
              <a:t>Goverment</a:t>
            </a:r>
            <a:r>
              <a:rPr lang="es-ES" sz="1400" i="1" dirty="0">
                <a:latin typeface="Arial Nova" panose="020B0604020202020204" pitchFamily="34" charset="0"/>
              </a:rPr>
              <a:t> </a:t>
            </a:r>
            <a:r>
              <a:rPr lang="es-ES" sz="1400" i="1" dirty="0" err="1">
                <a:latin typeface="Arial Nova" panose="020B0604020202020204" pitchFamily="34" charset="0"/>
              </a:rPr>
              <a:t>of</a:t>
            </a:r>
            <a:r>
              <a:rPr lang="es-ES" sz="1400" i="1" dirty="0">
                <a:latin typeface="Arial Nova" panose="020B0604020202020204" pitchFamily="34" charset="0"/>
              </a:rPr>
              <a:t> Galicia (2018)</a:t>
            </a:r>
            <a:endParaRPr lang="en-US" sz="1100" i="1" dirty="0"/>
          </a:p>
        </p:txBody>
      </p:sp>
    </p:spTree>
    <p:extLst>
      <p:ext uri="{BB962C8B-B14F-4D97-AF65-F5344CB8AC3E}">
        <p14:creationId xmlns:p14="http://schemas.microsoft.com/office/powerpoint/2010/main" val="264453563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698058" y="1821110"/>
            <a:ext cx="11200255" cy="4585871"/>
          </a:xfrm>
          <a:prstGeom prst="rect">
            <a:avLst/>
          </a:prstGeom>
        </p:spPr>
        <p:txBody>
          <a:bodyPr wrap="square">
            <a:spAutoFit/>
          </a:bodyPr>
          <a:lstStyle/>
          <a:p>
            <a:pPr marL="457200" indent="-457200">
              <a:buFont typeface="Arial" panose="020B0604020202020204" pitchFamily="34" charset="0"/>
              <a:buChar char="•"/>
              <a:defRPr/>
            </a:pPr>
            <a:r>
              <a:rPr lang="en-US" altLang="es-ES" sz="3200" dirty="0">
                <a:latin typeface="Arial Rounded MT Bold" panose="020F0704030504030204" pitchFamily="34" charset="0"/>
              </a:rPr>
              <a:t>Entrepreneur activities can benefit from the cultural tourism attracted by the presence of cultural heritage</a:t>
            </a:r>
          </a:p>
          <a:p>
            <a:pPr marL="457200" indent="-457200">
              <a:buFont typeface="Arial" panose="020B0604020202020204" pitchFamily="34" charset="0"/>
              <a:buChar char="•"/>
              <a:defRPr/>
            </a:pPr>
            <a:r>
              <a:rPr lang="en-US" altLang="es-ES" sz="3200" dirty="0">
                <a:latin typeface="Arial Rounded MT Bold" panose="020F0704030504030204" pitchFamily="34" charset="0"/>
              </a:rPr>
              <a:t>Entrepreneurship depend on multiple factors:</a:t>
            </a:r>
          </a:p>
          <a:p>
            <a:pPr marL="914400" lvl="1" indent="-457200">
              <a:buFont typeface="Arial" panose="020B0604020202020204" pitchFamily="34" charset="0"/>
              <a:buChar char="•"/>
              <a:defRPr/>
            </a:pPr>
            <a:r>
              <a:rPr lang="en-US" altLang="es-ES" sz="2800" dirty="0">
                <a:latin typeface="Arial Rounded MT Bold" panose="020F0704030504030204" pitchFamily="34" charset="0"/>
              </a:rPr>
              <a:t>Access to finance</a:t>
            </a:r>
          </a:p>
          <a:p>
            <a:pPr marL="914400" lvl="1" indent="-457200">
              <a:buFont typeface="Arial" panose="020B0604020202020204" pitchFamily="34" charset="0"/>
              <a:buChar char="•"/>
              <a:defRPr/>
            </a:pPr>
            <a:r>
              <a:rPr lang="en-US" altLang="es-ES" sz="2800" dirty="0">
                <a:latin typeface="Arial Rounded MT Bold" panose="020F0704030504030204" pitchFamily="34" charset="0"/>
              </a:rPr>
              <a:t>Investment in technology and R&amp;D</a:t>
            </a:r>
          </a:p>
          <a:p>
            <a:pPr marL="914400" lvl="1" indent="-457200">
              <a:buFont typeface="Arial" panose="020B0604020202020204" pitchFamily="34" charset="0"/>
              <a:buChar char="•"/>
              <a:defRPr/>
            </a:pPr>
            <a:r>
              <a:rPr lang="en-US" altLang="es-ES" sz="2800" dirty="0">
                <a:latin typeface="Arial Rounded MT Bold" panose="020F0704030504030204" pitchFamily="34" charset="0"/>
              </a:rPr>
              <a:t>Positive environment (entrepreneurship culture and regulatory framework)</a:t>
            </a:r>
          </a:p>
          <a:p>
            <a:pPr marL="914400" lvl="1" indent="-457200">
              <a:buFont typeface="Arial" panose="020B0604020202020204" pitchFamily="34" charset="0"/>
              <a:buChar char="•"/>
              <a:defRPr/>
            </a:pPr>
            <a:r>
              <a:rPr lang="en-US" altLang="es-ES" sz="2800" dirty="0">
                <a:latin typeface="Arial Rounded MT Bold" panose="020F0704030504030204" pitchFamily="34" charset="0"/>
              </a:rPr>
              <a:t>Cultural heritage entrepreneurship requires the presence of this resource in the territory</a:t>
            </a:r>
          </a:p>
          <a:p>
            <a:pPr lvl="1">
              <a:defRPr/>
            </a:pPr>
            <a:endParaRPr lang="en-GB" altLang="es-ES" sz="2800" dirty="0">
              <a:latin typeface="Arial Rounded MT Bold" panose="020F0704030504030204" pitchFamily="34" charset="0"/>
            </a:endParaRPr>
          </a:p>
        </p:txBody>
      </p:sp>
    </p:spTree>
    <p:extLst>
      <p:ext uri="{BB962C8B-B14F-4D97-AF65-F5344CB8AC3E}">
        <p14:creationId xmlns:p14="http://schemas.microsoft.com/office/powerpoint/2010/main" val="920101927"/>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970088"/>
            <a:ext cx="10302875" cy="2923877"/>
          </a:xfrm>
          <a:prstGeom prst="rect">
            <a:avLst/>
          </a:prstGeom>
        </p:spPr>
        <p:txBody>
          <a:bodyPr>
            <a:spAutoFit/>
          </a:bodyPr>
          <a:lstStyle/>
          <a:p>
            <a:pPr>
              <a:defRPr/>
            </a:pPr>
            <a:r>
              <a:rPr lang="en-US" altLang="es-ES" sz="3200" dirty="0">
                <a:latin typeface="Arial Rounded MT Bold" panose="020F0704030504030204" pitchFamily="34" charset="0"/>
              </a:rPr>
              <a:t>How to enhance cultural heritage?</a:t>
            </a:r>
          </a:p>
          <a:p>
            <a:pPr marL="457200" indent="-457200">
              <a:buFont typeface="Arial" panose="020B0604020202020204" pitchFamily="34" charset="0"/>
              <a:buChar char="•"/>
              <a:defRPr/>
            </a:pPr>
            <a:r>
              <a:rPr lang="en-US" altLang="es-ES" sz="2800" dirty="0">
                <a:latin typeface="Arial Rounded MT Bold" panose="020F0704030504030204" pitchFamily="34" charset="0"/>
              </a:rPr>
              <a:t>Stocks of tangible (and intangible) CH assets are given, we cannot expand it</a:t>
            </a: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5" name="Imagen 4">
            <a:extLst>
              <a:ext uri="{FF2B5EF4-FFF2-40B4-BE49-F238E27FC236}">
                <a16:creationId xmlns:a16="http://schemas.microsoft.com/office/drawing/2014/main" id="{78BD5DBC-091F-42CE-A2DD-473CC9534BF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89939" y="4527030"/>
            <a:ext cx="1920272" cy="1258178"/>
          </a:xfrm>
          <a:prstGeom prst="rect">
            <a:avLst/>
          </a:prstGeom>
        </p:spPr>
      </p:pic>
      <p:grpSp>
        <p:nvGrpSpPr>
          <p:cNvPr id="26" name="Grupo 25">
            <a:extLst>
              <a:ext uri="{FF2B5EF4-FFF2-40B4-BE49-F238E27FC236}">
                <a16:creationId xmlns:a16="http://schemas.microsoft.com/office/drawing/2014/main" id="{4DF92C80-2AD3-4BFA-BC22-B59CBE38421C}"/>
              </a:ext>
            </a:extLst>
          </p:cNvPr>
          <p:cNvGrpSpPr/>
          <p:nvPr/>
        </p:nvGrpSpPr>
        <p:grpSpPr>
          <a:xfrm>
            <a:off x="6313260" y="3301838"/>
            <a:ext cx="6038037" cy="2908422"/>
            <a:chOff x="6299200" y="3389325"/>
            <a:chExt cx="6038037" cy="2908422"/>
          </a:xfrm>
        </p:grpSpPr>
        <p:pic>
          <p:nvPicPr>
            <p:cNvPr id="9" name="Imagen 8">
              <a:extLst>
                <a:ext uri="{FF2B5EF4-FFF2-40B4-BE49-F238E27FC236}">
                  <a16:creationId xmlns:a16="http://schemas.microsoft.com/office/drawing/2014/main" id="{C7F794A7-8FC1-45AE-A61E-ADF728DC7A9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99200" y="3743090"/>
              <a:ext cx="1920272" cy="1258178"/>
            </a:xfrm>
            <a:prstGeom prst="rect">
              <a:avLst/>
            </a:prstGeom>
          </p:spPr>
        </p:pic>
        <p:pic>
          <p:nvPicPr>
            <p:cNvPr id="11" name="Imagen 10">
              <a:extLst>
                <a:ext uri="{FF2B5EF4-FFF2-40B4-BE49-F238E27FC236}">
                  <a16:creationId xmlns:a16="http://schemas.microsoft.com/office/drawing/2014/main" id="{8D5C434C-FCD0-49F9-9A4F-437DEB82741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781789" y="4786546"/>
              <a:ext cx="1920272" cy="1258178"/>
            </a:xfrm>
            <a:prstGeom prst="rect">
              <a:avLst/>
            </a:prstGeom>
          </p:spPr>
        </p:pic>
        <p:pic>
          <p:nvPicPr>
            <p:cNvPr id="13" name="Imagen 12">
              <a:extLst>
                <a:ext uri="{FF2B5EF4-FFF2-40B4-BE49-F238E27FC236}">
                  <a16:creationId xmlns:a16="http://schemas.microsoft.com/office/drawing/2014/main" id="{F77676CE-AAE2-41EF-8E8B-15C39701C65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188189" y="3389325"/>
              <a:ext cx="1920272" cy="1258178"/>
            </a:xfrm>
            <a:prstGeom prst="rect">
              <a:avLst/>
            </a:prstGeom>
          </p:spPr>
        </p:pic>
        <p:pic>
          <p:nvPicPr>
            <p:cNvPr id="15" name="Imagen 14">
              <a:extLst>
                <a:ext uri="{FF2B5EF4-FFF2-40B4-BE49-F238E27FC236}">
                  <a16:creationId xmlns:a16="http://schemas.microsoft.com/office/drawing/2014/main" id="{9079B3E7-B1EB-4F32-81FB-4C59260C2A5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008592" y="5039569"/>
              <a:ext cx="1920272" cy="1258178"/>
            </a:xfrm>
            <a:prstGeom prst="rect">
              <a:avLst/>
            </a:prstGeom>
          </p:spPr>
        </p:pic>
        <p:pic>
          <p:nvPicPr>
            <p:cNvPr id="17" name="Imagen 16">
              <a:extLst>
                <a:ext uri="{FF2B5EF4-FFF2-40B4-BE49-F238E27FC236}">
                  <a16:creationId xmlns:a16="http://schemas.microsoft.com/office/drawing/2014/main" id="{37E54A67-6C9B-488A-97D1-C2C58D86849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416965" y="4355713"/>
              <a:ext cx="1920272" cy="1258178"/>
            </a:xfrm>
            <a:prstGeom prst="rect">
              <a:avLst/>
            </a:prstGeom>
          </p:spPr>
        </p:pic>
      </p:grpSp>
      <p:sp>
        <p:nvSpPr>
          <p:cNvPr id="19" name="Símbolo &quot;No permitido&quot; 18">
            <a:extLst>
              <a:ext uri="{FF2B5EF4-FFF2-40B4-BE49-F238E27FC236}">
                <a16:creationId xmlns:a16="http://schemas.microsoft.com/office/drawing/2014/main" id="{2767CBBF-4061-4C2C-A5F4-93B464D13FB2}"/>
              </a:ext>
            </a:extLst>
          </p:cNvPr>
          <p:cNvSpPr/>
          <p:nvPr/>
        </p:nvSpPr>
        <p:spPr>
          <a:xfrm>
            <a:off x="7540495" y="3521158"/>
            <a:ext cx="3910143" cy="2915155"/>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Imagen 22" descr="Niño chino">
            <a:extLst>
              <a:ext uri="{FF2B5EF4-FFF2-40B4-BE49-F238E27FC236}">
                <a16:creationId xmlns:a16="http://schemas.microsoft.com/office/drawing/2014/main" id="{6512C4CF-BDB5-4B98-A5C3-0899CD73B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7446" y="3655603"/>
            <a:ext cx="736940" cy="2555497"/>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82596940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970088"/>
            <a:ext cx="10574545" cy="4893647"/>
          </a:xfrm>
          <a:prstGeom prst="rect">
            <a:avLst/>
          </a:prstGeom>
        </p:spPr>
        <p:txBody>
          <a:bodyPr wrap="square">
            <a:spAutoFit/>
          </a:bodyPr>
          <a:lstStyle/>
          <a:p>
            <a:pPr>
              <a:defRPr/>
            </a:pPr>
            <a:r>
              <a:rPr lang="en-US" altLang="es-ES" sz="3200" dirty="0">
                <a:latin typeface="Arial Rounded MT Bold" panose="020F0704030504030204" pitchFamily="34" charset="0"/>
              </a:rPr>
              <a:t>How to enhance cultural heritage?</a:t>
            </a:r>
          </a:p>
          <a:p>
            <a:pPr marL="457200" indent="-457200">
              <a:buFont typeface="Arial" panose="020B0604020202020204" pitchFamily="34" charset="0"/>
              <a:buChar char="•"/>
              <a:defRPr/>
            </a:pPr>
            <a:r>
              <a:rPr lang="en-US" altLang="es-ES" sz="2800" dirty="0">
                <a:latin typeface="Arial Rounded MT Bold" panose="020F0704030504030204" pitchFamily="34" charset="0"/>
              </a:rPr>
              <a:t>Stocks of tangible (and intangible) CH assets are given, we cannot expand it… Or can we?</a:t>
            </a:r>
          </a:p>
          <a:p>
            <a:pPr lvl="1">
              <a:defRPr/>
            </a:pPr>
            <a:endParaRPr lang="en-US" altLang="es-ES" sz="3200" dirty="0">
              <a:latin typeface="Arial Rounded MT Bold" panose="020F0704030504030204" pitchFamily="34" charset="0"/>
            </a:endParaRPr>
          </a:p>
          <a:p>
            <a:pPr marL="914400" lvl="1"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3" name="Imagen 2">
            <a:extLst>
              <a:ext uri="{FF2B5EF4-FFF2-40B4-BE49-F238E27FC236}">
                <a16:creationId xmlns:a16="http://schemas.microsoft.com/office/drawing/2014/main" id="{CB8840EF-1648-4BDE-9A7E-871060298EF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89939" y="4527030"/>
            <a:ext cx="1920272" cy="1258178"/>
          </a:xfrm>
          <a:prstGeom prst="rect">
            <a:avLst/>
          </a:prstGeom>
        </p:spPr>
      </p:pic>
      <p:pic>
        <p:nvPicPr>
          <p:cNvPr id="5" name="Imagen 4">
            <a:extLst>
              <a:ext uri="{FF2B5EF4-FFF2-40B4-BE49-F238E27FC236}">
                <a16:creationId xmlns:a16="http://schemas.microsoft.com/office/drawing/2014/main" id="{19176B10-811E-45E4-993F-113C088C328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42335" y="3294616"/>
            <a:ext cx="4422149" cy="2897428"/>
          </a:xfrm>
          <a:prstGeom prst="rect">
            <a:avLst/>
          </a:prstGeom>
        </p:spPr>
      </p:pic>
      <p:pic>
        <p:nvPicPr>
          <p:cNvPr id="19" name="Imagen 18" descr="Niño chino">
            <a:extLst>
              <a:ext uri="{FF2B5EF4-FFF2-40B4-BE49-F238E27FC236}">
                <a16:creationId xmlns:a16="http://schemas.microsoft.com/office/drawing/2014/main" id="{462A7EC1-C3C3-4406-8495-C16BBEE5C2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4381" y="3756146"/>
            <a:ext cx="836381" cy="2465882"/>
          </a:xfrm>
          <a:prstGeom prst="rect">
            <a:avLst/>
          </a:prstGeom>
        </p:spPr>
      </p:pic>
    </p:spTree>
    <p:extLst>
      <p:ext uri="{BB962C8B-B14F-4D97-AF65-F5344CB8AC3E}">
        <p14:creationId xmlns:p14="http://schemas.microsoft.com/office/powerpoint/2010/main" val="319334496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970088"/>
            <a:ext cx="10574545" cy="7048083"/>
          </a:xfrm>
          <a:prstGeom prst="rect">
            <a:avLst/>
          </a:prstGeom>
        </p:spPr>
        <p:txBody>
          <a:bodyPr wrap="square">
            <a:spAutoFit/>
          </a:bodyPr>
          <a:lstStyle/>
          <a:p>
            <a:pPr>
              <a:defRPr/>
            </a:pPr>
            <a:r>
              <a:rPr lang="en-US" altLang="es-ES" sz="3200" dirty="0">
                <a:latin typeface="Arial Rounded MT Bold" panose="020F0704030504030204" pitchFamily="34" charset="0"/>
              </a:rPr>
              <a:t>How to expand cultural heritage:</a:t>
            </a:r>
          </a:p>
          <a:p>
            <a:pPr marL="457200" indent="-457200">
              <a:buFont typeface="Arial" panose="020B0604020202020204" pitchFamily="34" charset="0"/>
              <a:buChar char="•"/>
              <a:defRPr/>
            </a:pPr>
            <a:r>
              <a:rPr lang="en-US" altLang="es-ES" sz="2800" dirty="0">
                <a:latin typeface="Arial Rounded MT Bold" panose="020F0704030504030204" pitchFamily="34" charset="0"/>
              </a:rPr>
              <a:t>Stocks of tangible (and intangible) assets are given, we cannot expand it… Or can we?</a:t>
            </a:r>
          </a:p>
          <a:p>
            <a:pPr marL="457200" indent="-457200">
              <a:buFont typeface="Arial" panose="020B0604020202020204" pitchFamily="34" charset="0"/>
              <a:buChar char="•"/>
              <a:defRPr/>
            </a:pPr>
            <a:r>
              <a:rPr lang="en-US" altLang="es-ES" sz="2800" dirty="0">
                <a:latin typeface="Arial Rounded MT Bold" panose="020F0704030504030204" pitchFamily="34" charset="0"/>
              </a:rPr>
              <a:t>Public authorities can enhance CH-related economic activities by :</a:t>
            </a:r>
          </a:p>
          <a:p>
            <a:pPr marL="914400" lvl="1" indent="-457200">
              <a:buFont typeface="Arial" panose="020B0604020202020204" pitchFamily="34" charset="0"/>
              <a:buChar char="•"/>
              <a:defRPr/>
            </a:pPr>
            <a:r>
              <a:rPr lang="en-US" altLang="es-ES" sz="2800" u="sng" dirty="0">
                <a:latin typeface="Arial Rounded MT Bold" panose="020F0704030504030204" pitchFamily="34" charset="0"/>
              </a:rPr>
              <a:t>Preserving and restoring</a:t>
            </a:r>
            <a:r>
              <a:rPr lang="en-US" altLang="es-ES" sz="2800" dirty="0">
                <a:latin typeface="Arial Rounded MT Bold" panose="020F0704030504030204" pitchFamily="34" charset="0"/>
              </a:rPr>
              <a:t> the existent CH assets</a:t>
            </a:r>
          </a:p>
          <a:p>
            <a:pPr marL="914400" lvl="1" indent="-457200">
              <a:buFont typeface="Arial" panose="020B0604020202020204" pitchFamily="34" charset="0"/>
              <a:buChar char="•"/>
              <a:defRPr/>
            </a:pPr>
            <a:r>
              <a:rPr lang="en-US" altLang="es-ES" sz="2800" u="sng" dirty="0">
                <a:latin typeface="Arial Rounded MT Bold" panose="020F0704030504030204" pitchFamily="34" charset="0"/>
              </a:rPr>
              <a:t>Making it more accessible</a:t>
            </a:r>
            <a:r>
              <a:rPr lang="en-US" altLang="es-ES" sz="2800" dirty="0">
                <a:latin typeface="Arial Rounded MT Bold" panose="020F0704030504030204" pitchFamily="34" charset="0"/>
              </a:rPr>
              <a:t> (both physically and digitally) for new potential customers</a:t>
            </a:r>
          </a:p>
          <a:p>
            <a:pPr lvl="1">
              <a:defRPr/>
            </a:pPr>
            <a:endParaRPr lang="en-US" altLang="es-ES" sz="3200" dirty="0">
              <a:latin typeface="Arial Rounded MT Bold" panose="020F0704030504030204" pitchFamily="34" charset="0"/>
            </a:endParaRPr>
          </a:p>
          <a:p>
            <a:pPr marL="914400" lvl="1"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spTree>
    <p:extLst>
      <p:ext uri="{BB962C8B-B14F-4D97-AF65-F5344CB8AC3E}">
        <p14:creationId xmlns:p14="http://schemas.microsoft.com/office/powerpoint/2010/main" val="4081431812"/>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970088"/>
            <a:ext cx="10574545" cy="7478970"/>
          </a:xfrm>
          <a:prstGeom prst="rect">
            <a:avLst/>
          </a:prstGeom>
        </p:spPr>
        <p:txBody>
          <a:bodyPr wrap="square">
            <a:spAutoFit/>
          </a:bodyPr>
          <a:lstStyle/>
          <a:p>
            <a:pPr>
              <a:defRPr/>
            </a:pPr>
            <a:r>
              <a:rPr lang="en-US" altLang="es-ES" sz="3200" dirty="0">
                <a:latin typeface="Arial Rounded MT Bold" panose="020F0704030504030204" pitchFamily="34" charset="0"/>
              </a:rPr>
              <a:t>How to expand cultural heritage:</a:t>
            </a:r>
          </a:p>
          <a:p>
            <a:pPr marL="457200" indent="-457200">
              <a:buFont typeface="Arial" panose="020B0604020202020204" pitchFamily="34" charset="0"/>
              <a:buChar char="•"/>
              <a:defRPr/>
            </a:pPr>
            <a:r>
              <a:rPr lang="en-US" altLang="es-ES" sz="2800" dirty="0">
                <a:latin typeface="Arial Rounded MT Bold" panose="020F0704030504030204" pitchFamily="34" charset="0"/>
              </a:rPr>
              <a:t>Stocks of tangible (and intangible) assets are given, we cannot expand it… Or can we?</a:t>
            </a:r>
          </a:p>
          <a:p>
            <a:pPr marL="457200" indent="-457200">
              <a:buFont typeface="Arial" panose="020B0604020202020204" pitchFamily="34" charset="0"/>
              <a:buChar char="•"/>
              <a:defRPr/>
            </a:pPr>
            <a:r>
              <a:rPr lang="en-US" altLang="es-ES" sz="2800" dirty="0">
                <a:latin typeface="Arial Rounded MT Bold" panose="020F0704030504030204" pitchFamily="34" charset="0"/>
              </a:rPr>
              <a:t>Entrepreneur activities can enhance the business opportunities from cultural heritage by making it more:</a:t>
            </a:r>
          </a:p>
          <a:p>
            <a:pPr marL="914400" lvl="1" indent="-457200">
              <a:buFont typeface="Arial" panose="020B0604020202020204" pitchFamily="34" charset="0"/>
              <a:buChar char="•"/>
              <a:defRPr/>
            </a:pPr>
            <a:r>
              <a:rPr lang="en-US" altLang="es-ES" sz="2800" u="sng" dirty="0">
                <a:latin typeface="Arial Rounded MT Bold" panose="020F0704030504030204" pitchFamily="34" charset="0"/>
              </a:rPr>
              <a:t>Visible</a:t>
            </a:r>
            <a:r>
              <a:rPr lang="en-US" altLang="es-ES" sz="2800" dirty="0">
                <a:latin typeface="Arial Rounded MT Bold" panose="020F0704030504030204" pitchFamily="34" charset="0"/>
              </a:rPr>
              <a:t> to potential visitors through effective publicity campaigns</a:t>
            </a:r>
          </a:p>
          <a:p>
            <a:pPr marL="914400" lvl="1" indent="-457200">
              <a:buFont typeface="Arial" panose="020B0604020202020204" pitchFamily="34" charset="0"/>
              <a:buChar char="•"/>
              <a:defRPr/>
            </a:pPr>
            <a:r>
              <a:rPr lang="en-US" altLang="es-ES" sz="2800" u="sng" dirty="0">
                <a:latin typeface="Arial Rounded MT Bold" panose="020F0704030504030204" pitchFamily="34" charset="0"/>
              </a:rPr>
              <a:t>Profitable</a:t>
            </a:r>
            <a:r>
              <a:rPr lang="en-US" altLang="es-ES" sz="2800" dirty="0">
                <a:latin typeface="Arial Rounded MT Bold" panose="020F0704030504030204" pitchFamily="34" charset="0"/>
              </a:rPr>
              <a:t> by generating and specializing on high value-added related activities</a:t>
            </a:r>
          </a:p>
          <a:p>
            <a:pPr marL="914400" lvl="1" indent="-457200">
              <a:buFont typeface="Arial" panose="020B0604020202020204" pitchFamily="34" charset="0"/>
              <a:buChar char="•"/>
              <a:defRPr/>
            </a:pPr>
            <a:endParaRPr lang="en-US" altLang="es-ES" sz="3200" dirty="0">
              <a:latin typeface="Arial Rounded MT Bold" panose="020F0704030504030204" pitchFamily="34" charset="0"/>
            </a:endParaRPr>
          </a:p>
          <a:p>
            <a:pPr marL="914400" lvl="1"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spTree>
    <p:extLst>
      <p:ext uri="{BB962C8B-B14F-4D97-AF65-F5344CB8AC3E}">
        <p14:creationId xmlns:p14="http://schemas.microsoft.com/office/powerpoint/2010/main" val="3959776644"/>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extBox 1">
            <a:extLst>
              <a:ext uri="{FF2B5EF4-FFF2-40B4-BE49-F238E27FC236}">
                <a16:creationId xmlns:a16="http://schemas.microsoft.com/office/drawing/2014/main" id="{ED7B7B5F-7511-4BAC-96E3-8CA995275D9D}"/>
              </a:ext>
            </a:extLst>
          </p:cNvPr>
          <p:cNvSpPr txBox="1">
            <a:spLocks noChangeArrowheads="1"/>
          </p:cNvSpPr>
          <p:nvPr/>
        </p:nvSpPr>
        <p:spPr bwMode="auto">
          <a:xfrm>
            <a:off x="2522538" y="1998663"/>
            <a:ext cx="7146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aleway Light" pitchFamily="34" charset="0"/>
              </a:defRPr>
            </a:lvl1pPr>
            <a:lvl2pPr marL="742950" indent="-285750">
              <a:defRPr>
                <a:solidFill>
                  <a:schemeClr val="tx1"/>
                </a:solidFill>
                <a:latin typeface="Raleway Light" pitchFamily="34" charset="0"/>
              </a:defRPr>
            </a:lvl2pPr>
            <a:lvl3pPr marL="1143000" indent="-228600">
              <a:defRPr>
                <a:solidFill>
                  <a:schemeClr val="tx1"/>
                </a:solidFill>
                <a:latin typeface="Raleway Light" pitchFamily="34" charset="0"/>
              </a:defRPr>
            </a:lvl3pPr>
            <a:lvl4pPr marL="1600200" indent="-228600">
              <a:defRPr>
                <a:solidFill>
                  <a:schemeClr val="tx1"/>
                </a:solidFill>
                <a:latin typeface="Raleway Light" pitchFamily="34" charset="0"/>
              </a:defRPr>
            </a:lvl4pPr>
            <a:lvl5pPr marL="2057400" indent="-228600">
              <a:defRPr>
                <a:solidFill>
                  <a:schemeClr val="tx1"/>
                </a:solidFill>
                <a:latin typeface="Raleway Light" pitchFamily="34" charset="0"/>
              </a:defRPr>
            </a:lvl5pPr>
            <a:lvl6pPr marL="2514600" indent="-228600" eaLnBrk="0" fontAlgn="base" hangingPunct="0">
              <a:spcBef>
                <a:spcPct val="0"/>
              </a:spcBef>
              <a:spcAft>
                <a:spcPct val="0"/>
              </a:spcAft>
              <a:defRPr>
                <a:solidFill>
                  <a:schemeClr val="tx1"/>
                </a:solidFill>
                <a:latin typeface="Raleway Light" pitchFamily="34" charset="0"/>
              </a:defRPr>
            </a:lvl6pPr>
            <a:lvl7pPr marL="2971800" indent="-228600" eaLnBrk="0" fontAlgn="base" hangingPunct="0">
              <a:spcBef>
                <a:spcPct val="0"/>
              </a:spcBef>
              <a:spcAft>
                <a:spcPct val="0"/>
              </a:spcAft>
              <a:defRPr>
                <a:solidFill>
                  <a:schemeClr val="tx1"/>
                </a:solidFill>
                <a:latin typeface="Raleway Light" pitchFamily="34" charset="0"/>
              </a:defRPr>
            </a:lvl7pPr>
            <a:lvl8pPr marL="3429000" indent="-228600" eaLnBrk="0" fontAlgn="base" hangingPunct="0">
              <a:spcBef>
                <a:spcPct val="0"/>
              </a:spcBef>
              <a:spcAft>
                <a:spcPct val="0"/>
              </a:spcAft>
              <a:defRPr>
                <a:solidFill>
                  <a:schemeClr val="tx1"/>
                </a:solidFill>
                <a:latin typeface="Raleway Light" pitchFamily="34" charset="0"/>
              </a:defRPr>
            </a:lvl8pPr>
            <a:lvl9pPr marL="3886200" indent="-228600" eaLnBrk="0" fontAlgn="base" hangingPunct="0">
              <a:spcBef>
                <a:spcPct val="0"/>
              </a:spcBef>
              <a:spcAft>
                <a:spcPct val="0"/>
              </a:spcAft>
              <a:defRPr>
                <a:solidFill>
                  <a:schemeClr val="tx1"/>
                </a:solidFill>
                <a:latin typeface="Raleway Light" pitchFamily="34" charset="0"/>
              </a:defRPr>
            </a:lvl9pPr>
          </a:lstStyle>
          <a:p>
            <a:pPr algn="ctr" eaLnBrk="1" hangingPunct="1"/>
            <a:r>
              <a:rPr lang="en-US" altLang="it-IT" sz="3600" b="1">
                <a:latin typeface="Arial" panose="020B0604020202020204" pitchFamily="34" charset="0"/>
                <a:cs typeface="Arial" panose="020B0604020202020204" pitchFamily="34" charset="0"/>
              </a:rPr>
              <a:t>Thank you for your attention</a:t>
            </a:r>
            <a:r>
              <a:rPr lang="en-US" altLang="es-ES" sz="3600"/>
              <a:t> !</a:t>
            </a:r>
            <a:endParaRPr lang="en-US" altLang="it-IT" sz="3600" b="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8595782-9922-47A1-8731-50597BF23CAB}"/>
              </a:ext>
            </a:extLst>
          </p:cNvPr>
          <p:cNvSpPr>
            <a:spLocks noChangeArrowheads="1"/>
          </p:cNvSpPr>
          <p:nvPr/>
        </p:nvSpPr>
        <p:spPr bwMode="auto">
          <a:xfrm>
            <a:off x="2771775" y="6170613"/>
            <a:ext cx="8505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aleway Light" pitchFamily="34" charset="0"/>
              </a:defRPr>
            </a:lvl1pPr>
            <a:lvl2pPr marL="742950" indent="-285750">
              <a:defRPr>
                <a:solidFill>
                  <a:schemeClr val="tx1"/>
                </a:solidFill>
                <a:latin typeface="Raleway Light" pitchFamily="34" charset="0"/>
              </a:defRPr>
            </a:lvl2pPr>
            <a:lvl3pPr marL="1143000" indent="-228600">
              <a:defRPr>
                <a:solidFill>
                  <a:schemeClr val="tx1"/>
                </a:solidFill>
                <a:latin typeface="Raleway Light" pitchFamily="34" charset="0"/>
              </a:defRPr>
            </a:lvl3pPr>
            <a:lvl4pPr marL="1600200" indent="-228600">
              <a:defRPr>
                <a:solidFill>
                  <a:schemeClr val="tx1"/>
                </a:solidFill>
                <a:latin typeface="Raleway Light" pitchFamily="34" charset="0"/>
              </a:defRPr>
            </a:lvl4pPr>
            <a:lvl5pPr marL="2057400" indent="-228600">
              <a:defRPr>
                <a:solidFill>
                  <a:schemeClr val="tx1"/>
                </a:solidFill>
                <a:latin typeface="Raleway Light" pitchFamily="34" charset="0"/>
              </a:defRPr>
            </a:lvl5pPr>
            <a:lvl6pPr marL="2514600" indent="-228600" eaLnBrk="0" fontAlgn="base" hangingPunct="0">
              <a:spcBef>
                <a:spcPct val="0"/>
              </a:spcBef>
              <a:spcAft>
                <a:spcPct val="0"/>
              </a:spcAft>
              <a:defRPr>
                <a:solidFill>
                  <a:schemeClr val="tx1"/>
                </a:solidFill>
                <a:latin typeface="Raleway Light" pitchFamily="34" charset="0"/>
              </a:defRPr>
            </a:lvl6pPr>
            <a:lvl7pPr marL="2971800" indent="-228600" eaLnBrk="0" fontAlgn="base" hangingPunct="0">
              <a:spcBef>
                <a:spcPct val="0"/>
              </a:spcBef>
              <a:spcAft>
                <a:spcPct val="0"/>
              </a:spcAft>
              <a:defRPr>
                <a:solidFill>
                  <a:schemeClr val="tx1"/>
                </a:solidFill>
                <a:latin typeface="Raleway Light" pitchFamily="34" charset="0"/>
              </a:defRPr>
            </a:lvl7pPr>
            <a:lvl8pPr marL="3429000" indent="-228600" eaLnBrk="0" fontAlgn="base" hangingPunct="0">
              <a:spcBef>
                <a:spcPct val="0"/>
              </a:spcBef>
              <a:spcAft>
                <a:spcPct val="0"/>
              </a:spcAft>
              <a:defRPr>
                <a:solidFill>
                  <a:schemeClr val="tx1"/>
                </a:solidFill>
                <a:latin typeface="Raleway Light" pitchFamily="34" charset="0"/>
              </a:defRPr>
            </a:lvl8pPr>
            <a:lvl9pPr marL="3886200" indent="-228600" eaLnBrk="0" fontAlgn="base" hangingPunct="0">
              <a:spcBef>
                <a:spcPct val="0"/>
              </a:spcBef>
              <a:spcAft>
                <a:spcPct val="0"/>
              </a:spcAft>
              <a:defRPr>
                <a:solidFill>
                  <a:schemeClr val="tx1"/>
                </a:solidFill>
                <a:latin typeface="Raleway Light" pitchFamily="34" charset="0"/>
              </a:defRPr>
            </a:lvl9pPr>
          </a:lstStyle>
          <a:p>
            <a:r>
              <a:rPr lang="en-GB" altLang="en-US" sz="1200"/>
              <a:t>With the support of the Erasmus+ programme of the European Union. This document and its contents reflects the views only of the authors, and the Commission cannot be held responsible for any use which may be made of the information contained therein.</a:t>
            </a:r>
          </a:p>
        </p:txBody>
      </p:sp>
      <p:pic>
        <p:nvPicPr>
          <p:cNvPr id="10244" name="Picture 15">
            <a:extLst>
              <a:ext uri="{FF2B5EF4-FFF2-40B4-BE49-F238E27FC236}">
                <a16:creationId xmlns:a16="http://schemas.microsoft.com/office/drawing/2014/main" id="{3470A209-9132-4516-AC7C-DEB9EC025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14">
            <a:extLst>
              <a:ext uri="{FF2B5EF4-FFF2-40B4-BE49-F238E27FC236}">
                <a16:creationId xmlns:a16="http://schemas.microsoft.com/office/drawing/2014/main" id="{41F2784B-A817-451A-B003-ACE08A248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417513"/>
            <a:ext cx="4518025"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Immagine 15">
            <a:extLst>
              <a:ext uri="{FF2B5EF4-FFF2-40B4-BE49-F238E27FC236}">
                <a16:creationId xmlns:a16="http://schemas.microsoft.com/office/drawing/2014/main" id="{F7B4E8DE-8AE6-42C6-B799-CB2037162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2984500"/>
            <a:ext cx="121920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33">
            <a:extLst>
              <a:ext uri="{FF2B5EF4-FFF2-40B4-BE49-F238E27FC236}">
                <a16:creationId xmlns:a16="http://schemas.microsoft.com/office/drawing/2014/main" id="{19BA5F25-82AA-43F9-8641-988B311D59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9">
            <a:extLst>
              <a:ext uri="{FF2B5EF4-FFF2-40B4-BE49-F238E27FC236}">
                <a16:creationId xmlns:a16="http://schemas.microsoft.com/office/drawing/2014/main" id="{FD12E18F-EFCA-49A5-A2DD-9C4EDBD36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8789B22E-21F1-49BF-960F-8931605DA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438150"/>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ttangolo 1">
            <a:extLst>
              <a:ext uri="{FF2B5EF4-FFF2-40B4-BE49-F238E27FC236}">
                <a16:creationId xmlns:a16="http://schemas.microsoft.com/office/drawing/2014/main" id="{4259C806-9243-4A18-8C1B-29E408B2D799}"/>
              </a:ext>
            </a:extLst>
          </p:cNvPr>
          <p:cNvSpPr>
            <a:spLocks noChangeArrowheads="1"/>
          </p:cNvSpPr>
          <p:nvPr/>
        </p:nvSpPr>
        <p:spPr bwMode="auto">
          <a:xfrm>
            <a:off x="5665788" y="661988"/>
            <a:ext cx="58848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aleway Light" pitchFamily="34" charset="0"/>
              </a:defRPr>
            </a:lvl1pPr>
            <a:lvl2pPr marL="742950" indent="-285750">
              <a:defRPr>
                <a:solidFill>
                  <a:schemeClr val="tx1"/>
                </a:solidFill>
                <a:latin typeface="Raleway Light" pitchFamily="34" charset="0"/>
              </a:defRPr>
            </a:lvl2pPr>
            <a:lvl3pPr marL="1143000" indent="-228600">
              <a:defRPr>
                <a:solidFill>
                  <a:schemeClr val="tx1"/>
                </a:solidFill>
                <a:latin typeface="Raleway Light" pitchFamily="34" charset="0"/>
              </a:defRPr>
            </a:lvl3pPr>
            <a:lvl4pPr marL="1600200" indent="-228600">
              <a:defRPr>
                <a:solidFill>
                  <a:schemeClr val="tx1"/>
                </a:solidFill>
                <a:latin typeface="Raleway Light" pitchFamily="34" charset="0"/>
              </a:defRPr>
            </a:lvl4pPr>
            <a:lvl5pPr marL="2057400" indent="-228600">
              <a:defRPr>
                <a:solidFill>
                  <a:schemeClr val="tx1"/>
                </a:solidFill>
                <a:latin typeface="Raleway Light" pitchFamily="34" charset="0"/>
              </a:defRPr>
            </a:lvl5pPr>
            <a:lvl6pPr marL="2514600" indent="-228600" eaLnBrk="0" fontAlgn="base" hangingPunct="0">
              <a:spcBef>
                <a:spcPct val="0"/>
              </a:spcBef>
              <a:spcAft>
                <a:spcPct val="0"/>
              </a:spcAft>
              <a:defRPr>
                <a:solidFill>
                  <a:schemeClr val="tx1"/>
                </a:solidFill>
                <a:latin typeface="Raleway Light" pitchFamily="34" charset="0"/>
              </a:defRPr>
            </a:lvl6pPr>
            <a:lvl7pPr marL="2971800" indent="-228600" eaLnBrk="0" fontAlgn="base" hangingPunct="0">
              <a:spcBef>
                <a:spcPct val="0"/>
              </a:spcBef>
              <a:spcAft>
                <a:spcPct val="0"/>
              </a:spcAft>
              <a:defRPr>
                <a:solidFill>
                  <a:schemeClr val="tx1"/>
                </a:solidFill>
                <a:latin typeface="Raleway Light" pitchFamily="34" charset="0"/>
              </a:defRPr>
            </a:lvl7pPr>
            <a:lvl8pPr marL="3429000" indent="-228600" eaLnBrk="0" fontAlgn="base" hangingPunct="0">
              <a:spcBef>
                <a:spcPct val="0"/>
              </a:spcBef>
              <a:spcAft>
                <a:spcPct val="0"/>
              </a:spcAft>
              <a:defRPr>
                <a:solidFill>
                  <a:schemeClr val="tx1"/>
                </a:solidFill>
                <a:latin typeface="Raleway Light" pitchFamily="34" charset="0"/>
              </a:defRPr>
            </a:lvl8pPr>
            <a:lvl9pPr marL="3886200" indent="-228600" eaLnBrk="0" fontAlgn="base" hangingPunct="0">
              <a:spcBef>
                <a:spcPct val="0"/>
              </a:spcBef>
              <a:spcAft>
                <a:spcPct val="0"/>
              </a:spcAft>
              <a:defRPr>
                <a:solidFill>
                  <a:schemeClr val="tx1"/>
                </a:solidFill>
                <a:latin typeface="Raleway Light" pitchFamily="34" charset="0"/>
              </a:defRPr>
            </a:lvl9pPr>
          </a:lstStyle>
          <a:p>
            <a:r>
              <a:rPr lang="en-GB" altLang="it-IT" sz="4400">
                <a:latin typeface="Arial Rounded MT Bold" panose="020F0704030504030204" pitchFamily="34" charset="0"/>
              </a:rPr>
              <a:t>Objectives and goals</a:t>
            </a:r>
            <a:endParaRPr lang="it-IT" altLang="it-IT" sz="4400"/>
          </a:p>
        </p:txBody>
      </p:sp>
      <p:sp>
        <p:nvSpPr>
          <p:cNvPr id="5" name="Rettangolo 4">
            <a:extLst>
              <a:ext uri="{FF2B5EF4-FFF2-40B4-BE49-F238E27FC236}">
                <a16:creationId xmlns:a16="http://schemas.microsoft.com/office/drawing/2014/main" id="{FE8DD48C-0F82-4590-828E-4A77F12F20EB}"/>
              </a:ext>
            </a:extLst>
          </p:cNvPr>
          <p:cNvSpPr/>
          <p:nvPr/>
        </p:nvSpPr>
        <p:spPr>
          <a:xfrm>
            <a:off x="1204913" y="2106613"/>
            <a:ext cx="10693400" cy="3600986"/>
          </a:xfrm>
          <a:prstGeom prst="rect">
            <a:avLst/>
          </a:prstGeom>
        </p:spPr>
        <p:txBody>
          <a:bodyPr>
            <a:spAutoFit/>
          </a:bodyPr>
          <a:lstStyle/>
          <a:p>
            <a:pPr marL="82296">
              <a:defRPr/>
            </a:pPr>
            <a:r>
              <a:rPr lang="en-GB" sz="3600" dirty="0">
                <a:latin typeface="Arial Rounded MT Bold" panose="020F0704030504030204" pitchFamily="34" charset="0"/>
              </a:rPr>
              <a:t>At the end of this module you will be able to:</a:t>
            </a:r>
          </a:p>
          <a:p>
            <a:pPr marL="82296">
              <a:defRPr/>
            </a:pPr>
            <a:endParaRPr lang="en-GB" sz="3200" dirty="0">
              <a:latin typeface="Arial Rounded MT Bold" panose="020F0704030504030204" pitchFamily="34" charset="0"/>
            </a:endParaRPr>
          </a:p>
          <a:p>
            <a:pPr marL="457200" indent="-457200">
              <a:buFont typeface="Arial Rounded MT Bold" panose="020F0704030504030204" pitchFamily="34" charset="0"/>
              <a:buChar char="–"/>
              <a:defRPr/>
            </a:pPr>
            <a:r>
              <a:rPr lang="en-GB" sz="3200" dirty="0">
                <a:latin typeface="Arial Rounded MT Bold" panose="020F0704030504030204" pitchFamily="34" charset="0"/>
              </a:rPr>
              <a:t>Understand how cultural heritage boosts regional and local economies</a:t>
            </a:r>
          </a:p>
          <a:p>
            <a:pPr marL="457200" indent="-457200">
              <a:buFont typeface="Arial Rounded MT Bold" panose="020F0704030504030204" pitchFamily="34" charset="0"/>
              <a:buChar char="–"/>
              <a:defRPr/>
            </a:pPr>
            <a:endParaRPr lang="en-GB" sz="3200" dirty="0">
              <a:latin typeface="Arial Rounded MT Bold" panose="020F0704030504030204" pitchFamily="34" charset="0"/>
            </a:endParaRPr>
          </a:p>
          <a:p>
            <a:pPr marL="457200" indent="-457200">
              <a:buFont typeface="Arial Rounded MT Bold" panose="020F0704030504030204" pitchFamily="34" charset="0"/>
              <a:buChar char="–"/>
              <a:defRPr/>
            </a:pPr>
            <a:r>
              <a:rPr lang="en-GB" sz="3200" dirty="0">
                <a:latin typeface="Arial Rounded MT Bold" panose="020F0704030504030204" pitchFamily="34" charset="0"/>
              </a:rPr>
              <a:t>Identify strategies to promote cultural heritage and make it sustainable</a:t>
            </a:r>
          </a:p>
        </p:txBody>
      </p:sp>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BC6A54-DAF2-41B9-BEE4-24BDEEB18E67}"/>
              </a:ext>
            </a:extLst>
          </p:cNvPr>
          <p:cNvSpPr txBox="1"/>
          <p:nvPr/>
        </p:nvSpPr>
        <p:spPr>
          <a:xfrm>
            <a:off x="4338547" y="555625"/>
            <a:ext cx="5518241" cy="646331"/>
          </a:xfrm>
          <a:prstGeom prst="rect">
            <a:avLst/>
          </a:prstGeom>
          <a:noFill/>
        </p:spPr>
        <p:txBody>
          <a:bodyPr wrap="none">
            <a:spAutoFit/>
          </a:bodyPr>
          <a:lstStyle/>
          <a:p>
            <a:pPr algn="r">
              <a:defRPr/>
            </a:pPr>
            <a:r>
              <a:rPr lang="en-GB" altLang="it-IT" sz="3600" dirty="0">
                <a:latin typeface="Arial Rounded MT Bold" panose="020F0704030504030204" pitchFamily="34" charset="0"/>
              </a:rPr>
              <a:t>Intro: importance of CH</a:t>
            </a:r>
            <a:endParaRPr lang="en-US" sz="4000" b="1" dirty="0">
              <a:solidFill>
                <a:schemeClr val="tx2"/>
              </a:solidFill>
              <a:latin typeface="+mj-lt"/>
            </a:endParaRPr>
          </a:p>
        </p:txBody>
      </p:sp>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520311" y="1610410"/>
            <a:ext cx="7636472" cy="5247590"/>
          </a:xfrm>
          <a:prstGeom prst="rect">
            <a:avLst/>
          </a:prstGeom>
        </p:spPr>
        <p:txBody>
          <a:bodyPr wrap="square">
            <a:spAutoFit/>
          </a:bodyPr>
          <a:lstStyle/>
          <a:p>
            <a:pPr marL="457200" indent="-457200" algn="just">
              <a:spcBef>
                <a:spcPts val="600"/>
              </a:spcBef>
              <a:spcAft>
                <a:spcPts val="600"/>
              </a:spcAft>
              <a:buFont typeface="Arial" panose="020B0604020202020204" pitchFamily="34" charset="0"/>
              <a:buChar char="•"/>
              <a:defRPr/>
            </a:pPr>
            <a:r>
              <a:rPr lang="en-US" altLang="es-ES" sz="3200" dirty="0">
                <a:latin typeface="Arial Rounded MT Bold" panose="020F0704030504030204" pitchFamily="34" charset="0"/>
              </a:rPr>
              <a:t>EU authorities consider culture and cultural heritage as high priority policies</a:t>
            </a:r>
          </a:p>
          <a:p>
            <a:pPr marL="457200" indent="-457200" algn="just">
              <a:spcBef>
                <a:spcPts val="600"/>
              </a:spcBef>
              <a:spcAft>
                <a:spcPts val="600"/>
              </a:spcAft>
              <a:buFont typeface="Arial" panose="020B0604020202020204" pitchFamily="34" charset="0"/>
              <a:buChar char="•"/>
              <a:defRPr/>
            </a:pPr>
            <a:r>
              <a:rPr lang="en-US" altLang="es-ES" sz="3200" dirty="0">
                <a:latin typeface="Arial Rounded MT Bold" panose="020F0704030504030204" pitchFamily="34" charset="0"/>
              </a:rPr>
              <a:t>Important for European citizens: Dec 2017 Eurobarometer survey shows that more than 80% European citizens thought that it was important both personally and for the EU</a:t>
            </a: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5" name="Gráfico 4" descr="Gráfico de barras">
            <a:extLst>
              <a:ext uri="{FF2B5EF4-FFF2-40B4-BE49-F238E27FC236}">
                <a16:creationId xmlns:a16="http://schemas.microsoft.com/office/drawing/2014/main" id="{3939ED2B-4466-438F-A271-AEAED45B933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0493" y="1232829"/>
            <a:ext cx="2421195" cy="2421195"/>
          </a:xfrm>
          <a:prstGeom prst="rect">
            <a:avLst/>
          </a:prstGeom>
        </p:spPr>
      </p:pic>
      <p:pic>
        <p:nvPicPr>
          <p:cNvPr id="7" name="Gráfico 6" descr="Presentación con gráfico circular">
            <a:extLst>
              <a:ext uri="{FF2B5EF4-FFF2-40B4-BE49-F238E27FC236}">
                <a16:creationId xmlns:a16="http://schemas.microsoft.com/office/drawing/2014/main" id="{C8141063-F1A4-4A1F-9121-A23D97FD714F}"/>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73594" y="3872563"/>
            <a:ext cx="2298095" cy="2298095"/>
          </a:xfrm>
          <a:prstGeom prst="rect">
            <a:avLst/>
          </a:prstGeom>
        </p:spPr>
      </p:pic>
    </p:spTree>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970088"/>
            <a:ext cx="10302875" cy="2923877"/>
          </a:xfrm>
          <a:prstGeom prst="rect">
            <a:avLst/>
          </a:prstGeom>
        </p:spPr>
        <p:txBody>
          <a:bodyPr>
            <a:spAutoFit/>
          </a:bodyPr>
          <a:lstStyle/>
          <a:p>
            <a:pPr marL="457200" indent="-457200">
              <a:buFont typeface="Arial" panose="020B0604020202020204" pitchFamily="34" charset="0"/>
              <a:buChar char="•"/>
              <a:defRPr/>
            </a:pPr>
            <a:r>
              <a:rPr lang="en-US" altLang="es-ES" sz="3200" dirty="0">
                <a:latin typeface="Arial Rounded MT Bold" panose="020F0704030504030204" pitchFamily="34" charset="0"/>
              </a:rPr>
              <a:t>Cultural heritage is a multidimensional concept</a:t>
            </a:r>
          </a:p>
          <a:p>
            <a:pPr marL="457200" indent="-457200">
              <a:buFont typeface="Arial" panose="020B0604020202020204" pitchFamily="34" charset="0"/>
              <a:buChar char="•"/>
              <a:defRPr/>
            </a:pPr>
            <a:r>
              <a:rPr lang="en-US" altLang="es-ES" sz="3200" dirty="0">
                <a:latin typeface="Arial Rounded MT Bold" panose="020F0704030504030204" pitchFamily="34" charset="0"/>
              </a:rPr>
              <a:t>But it is also an economic resource that helps to promote economic growth</a:t>
            </a:r>
          </a:p>
          <a:p>
            <a:pPr marL="914400" lvl="1" indent="-457200">
              <a:buFont typeface="Arial" panose="020B0604020202020204" pitchFamily="34" charset="0"/>
              <a:buChar char="•"/>
              <a:defRPr/>
            </a:pPr>
            <a:r>
              <a:rPr lang="en-US" altLang="es-ES" sz="2800" dirty="0">
                <a:latin typeface="Arial Rounded MT Bold" panose="020F0704030504030204" pitchFamily="34" charset="0"/>
              </a:rPr>
              <a:t>Production=</a:t>
            </a:r>
            <a:r>
              <a:rPr lang="en-US" altLang="es-ES" sz="2800" dirty="0" err="1">
                <a:latin typeface="Arial Rounded MT Bold" panose="020F0704030504030204" pitchFamily="34" charset="0"/>
              </a:rPr>
              <a:t>labour+capital</a:t>
            </a:r>
            <a:r>
              <a:rPr lang="en-US" altLang="es-ES" sz="2800" dirty="0">
                <a:latin typeface="Arial Rounded MT Bold" panose="020F0704030504030204" pitchFamily="34" charset="0"/>
              </a:rPr>
              <a:t> (natural, physical, human, </a:t>
            </a:r>
            <a:r>
              <a:rPr lang="en-US" altLang="es-ES" sz="2800" b="1" u="sng" dirty="0">
                <a:latin typeface="Arial Rounded MT Bold" panose="020F0704030504030204" pitchFamily="34" charset="0"/>
              </a:rPr>
              <a:t>cultural</a:t>
            </a:r>
            <a:r>
              <a:rPr lang="en-US" altLang="es-ES" sz="2800" dirty="0">
                <a:latin typeface="Arial Rounded MT Bold" panose="020F0704030504030204" pitchFamily="34" charset="0"/>
              </a:rPr>
              <a:t>)</a:t>
            </a: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5" name="Gráfico 4" descr="Obreros de construcción">
            <a:extLst>
              <a:ext uri="{FF2B5EF4-FFF2-40B4-BE49-F238E27FC236}">
                <a16:creationId xmlns:a16="http://schemas.microsoft.com/office/drawing/2014/main" id="{6DFBF6F1-E814-4900-92B5-1CE8DAC297A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79151" y="4566560"/>
            <a:ext cx="1548000" cy="1548000"/>
          </a:xfrm>
          <a:prstGeom prst="rect">
            <a:avLst/>
          </a:prstGeom>
        </p:spPr>
      </p:pic>
      <p:pic>
        <p:nvPicPr>
          <p:cNvPr id="7" name="Gráfico 6" descr="Lluvia de ideas de grupo">
            <a:extLst>
              <a:ext uri="{FF2B5EF4-FFF2-40B4-BE49-F238E27FC236}">
                <a16:creationId xmlns:a16="http://schemas.microsoft.com/office/drawing/2014/main" id="{D95751A2-83E2-44E2-A21A-755A3648D9D8}"/>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73208" y="4507823"/>
            <a:ext cx="1548000" cy="1548000"/>
          </a:xfrm>
          <a:prstGeom prst="rect">
            <a:avLst/>
          </a:prstGeom>
        </p:spPr>
      </p:pic>
      <p:pic>
        <p:nvPicPr>
          <p:cNvPr id="9" name="Gráfico 8" descr="Escena de bosque">
            <a:extLst>
              <a:ext uri="{FF2B5EF4-FFF2-40B4-BE49-F238E27FC236}">
                <a16:creationId xmlns:a16="http://schemas.microsoft.com/office/drawing/2014/main" id="{44C239B6-CA07-4EFA-89D1-C8438CFF1771}"/>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66410" y="4496040"/>
            <a:ext cx="1548000" cy="1548000"/>
          </a:xfrm>
          <a:prstGeom prst="rect">
            <a:avLst/>
          </a:prstGeom>
        </p:spPr>
      </p:pic>
      <p:pic>
        <p:nvPicPr>
          <p:cNvPr id="11" name="Gráfico 10" descr="Producción">
            <a:extLst>
              <a:ext uri="{FF2B5EF4-FFF2-40B4-BE49-F238E27FC236}">
                <a16:creationId xmlns:a16="http://schemas.microsoft.com/office/drawing/2014/main" id="{F7BF371A-DA4A-418B-852C-C308EE4CE4BB}"/>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05100" y="4507823"/>
            <a:ext cx="1548000" cy="1548000"/>
          </a:xfrm>
          <a:prstGeom prst="rect">
            <a:avLst/>
          </a:prstGeom>
        </p:spPr>
      </p:pic>
      <p:pic>
        <p:nvPicPr>
          <p:cNvPr id="13" name="Gráfico 12" descr="Excavadora">
            <a:extLst>
              <a:ext uri="{FF2B5EF4-FFF2-40B4-BE49-F238E27FC236}">
                <a16:creationId xmlns:a16="http://schemas.microsoft.com/office/drawing/2014/main" id="{81589CB5-772B-49B4-9512-AE039561CE33}"/>
              </a:ext>
            </a:extLst>
          </p:cNvPr>
          <p:cNvPicPr>
            <a:picLocks noChangeAspect="1"/>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07612" y="4566559"/>
            <a:ext cx="1477481" cy="1477481"/>
          </a:xfrm>
          <a:prstGeom prst="rect">
            <a:avLst/>
          </a:prstGeom>
        </p:spPr>
      </p:pic>
    </p:spTree>
    <p:extLst>
      <p:ext uri="{BB962C8B-B14F-4D97-AF65-F5344CB8AC3E}">
        <p14:creationId xmlns:p14="http://schemas.microsoft.com/office/powerpoint/2010/main" val="3584483037"/>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774825"/>
            <a:ext cx="10302875" cy="3600986"/>
          </a:xfrm>
          <a:prstGeom prst="rect">
            <a:avLst/>
          </a:prstGeom>
        </p:spPr>
        <p:txBody>
          <a:bodyPr wrap="square">
            <a:spAutoFit/>
          </a:bodyPr>
          <a:lstStyle/>
          <a:p>
            <a:pPr marL="457200" indent="-457200" algn="just">
              <a:buFont typeface="Arial" panose="020B0604020202020204" pitchFamily="34" charset="0"/>
              <a:buChar char="•"/>
              <a:defRPr/>
            </a:pPr>
            <a:r>
              <a:rPr lang="en-US" altLang="es-ES" sz="3200" dirty="0">
                <a:latin typeface="Arial Rounded MT Bold" panose="020F0704030504030204" pitchFamily="34" charset="0"/>
              </a:rPr>
              <a:t>Cultural capital is a particular economic asset:</a:t>
            </a:r>
          </a:p>
          <a:p>
            <a:pPr marL="914400" lvl="1" indent="-457200">
              <a:buFont typeface="Arial Rounded MT Bold" panose="020F0704030504030204" pitchFamily="34" charset="0"/>
              <a:buChar char="–"/>
              <a:defRPr/>
            </a:pPr>
            <a:r>
              <a:rPr lang="en-US" altLang="es-ES" sz="2800" dirty="0">
                <a:latin typeface="Arial Rounded MT Bold" panose="020F0704030504030204" pitchFamily="34" charset="0"/>
              </a:rPr>
              <a:t>Is a non excludable good (everybody can potentially consume it)</a:t>
            </a:r>
          </a:p>
          <a:p>
            <a:pPr marL="914400" lvl="1" indent="-457200">
              <a:buFont typeface="Arial Rounded MT Bold" panose="020F0704030504030204" pitchFamily="34" charset="0"/>
              <a:buChar char="–"/>
              <a:defRPr/>
            </a:pPr>
            <a:r>
              <a:rPr lang="en-US" altLang="es-ES" sz="2800" dirty="0">
                <a:latin typeface="Arial Rounded MT Bold" panose="020F0704030504030204" pitchFamily="34" charset="0"/>
              </a:rPr>
              <a:t>Is a non rival good (you can consume without diminishing the consumption of other users)</a:t>
            </a:r>
          </a:p>
          <a:p>
            <a:pPr marL="457200" indent="-457200">
              <a:buFont typeface="Arial" panose="020B0604020202020204" pitchFamily="34" charset="0"/>
              <a:buChar char="•"/>
              <a:defRPr/>
            </a:pPr>
            <a:r>
              <a:rPr lang="en-US" altLang="es-ES" sz="2800" dirty="0">
                <a:latin typeface="Arial Rounded MT Bold" panose="020F0704030504030204" pitchFamily="34" charset="0"/>
              </a:rPr>
              <a:t>These characteristics make cultural heritage a way of attracting tourism, not necessarily based on 3S formula (</a:t>
            </a:r>
            <a:r>
              <a:rPr lang="en-US" altLang="es-ES" sz="2800" dirty="0" err="1">
                <a:latin typeface="Arial Rounded MT Bold" panose="020F0704030504030204" pitchFamily="34" charset="0"/>
              </a:rPr>
              <a:t>sand+sun+sea</a:t>
            </a:r>
            <a:r>
              <a:rPr lang="en-US" altLang="es-ES" sz="2800" dirty="0">
                <a:latin typeface="Arial Rounded MT Bold" panose="020F0704030504030204" pitchFamily="34" charset="0"/>
              </a:rPr>
              <a:t>)</a:t>
            </a:r>
            <a:endParaRPr lang="en-GB" altLang="es-ES" sz="3200" dirty="0">
              <a:latin typeface="Arial Rounded MT Bold" panose="020F0704030504030204" pitchFamily="34" charset="0"/>
            </a:endParaRPr>
          </a:p>
        </p:txBody>
      </p:sp>
    </p:spTree>
    <p:extLst>
      <p:ext uri="{BB962C8B-B14F-4D97-AF65-F5344CB8AC3E}">
        <p14:creationId xmlns:p14="http://schemas.microsoft.com/office/powerpoint/2010/main" val="364920445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0" y="1736580"/>
            <a:ext cx="10574545" cy="584775"/>
          </a:xfrm>
          <a:prstGeom prst="rect">
            <a:avLst/>
          </a:prstGeom>
        </p:spPr>
        <p:txBody>
          <a:bodyPr wrap="square">
            <a:spAutoFit/>
          </a:bodyPr>
          <a:lstStyle/>
          <a:p>
            <a:pPr marL="457200" indent="-457200">
              <a:buFont typeface="Arial" panose="020B0604020202020204" pitchFamily="34" charset="0"/>
              <a:buChar char="•"/>
              <a:defRPr/>
            </a:pPr>
            <a:r>
              <a:rPr lang="en-US" altLang="es-ES" sz="3200" dirty="0">
                <a:latin typeface="Arial Rounded MT Bold" panose="020F0704030504030204" pitchFamily="34" charset="0"/>
              </a:rPr>
              <a:t>How cultural heritage helps to promote tourism?</a:t>
            </a:r>
            <a:endParaRPr lang="en-GB" altLang="es-ES" sz="3200" dirty="0">
              <a:latin typeface="Arial Rounded MT Bold" panose="020F0704030504030204" pitchFamily="34" charset="0"/>
            </a:endParaRPr>
          </a:p>
        </p:txBody>
      </p:sp>
      <p:grpSp>
        <p:nvGrpSpPr>
          <p:cNvPr id="6" name="Grupo 5">
            <a:extLst>
              <a:ext uri="{FF2B5EF4-FFF2-40B4-BE49-F238E27FC236}">
                <a16:creationId xmlns:a16="http://schemas.microsoft.com/office/drawing/2014/main" id="{51C167D5-EEFF-469F-9C8A-A9CEF4235374}"/>
              </a:ext>
            </a:extLst>
          </p:cNvPr>
          <p:cNvGrpSpPr/>
          <p:nvPr/>
        </p:nvGrpSpPr>
        <p:grpSpPr>
          <a:xfrm>
            <a:off x="697085" y="2556255"/>
            <a:ext cx="8619345" cy="3498520"/>
            <a:chOff x="697085" y="2452606"/>
            <a:chExt cx="8619345" cy="3498520"/>
          </a:xfrm>
        </p:grpSpPr>
        <p:pic>
          <p:nvPicPr>
            <p:cNvPr id="3" name="Imagen 2">
              <a:extLst>
                <a:ext uri="{FF2B5EF4-FFF2-40B4-BE49-F238E27FC236}">
                  <a16:creationId xmlns:a16="http://schemas.microsoft.com/office/drawing/2014/main" id="{53B1B9EB-D557-4DAF-966B-BAFE37676348}"/>
                </a:ext>
              </a:extLst>
            </p:cNvPr>
            <p:cNvPicPr>
              <a:picLocks noChangeAspect="1"/>
            </p:cNvPicPr>
            <p:nvPr/>
          </p:nvPicPr>
          <p:blipFill>
            <a:blip r:embed="rId5"/>
            <a:stretch>
              <a:fillRect/>
            </a:stretch>
          </p:blipFill>
          <p:spPr>
            <a:xfrm>
              <a:off x="818023" y="2452606"/>
              <a:ext cx="6272324" cy="3159966"/>
            </a:xfrm>
            <a:prstGeom prst="rect">
              <a:avLst/>
            </a:prstGeom>
          </p:spPr>
        </p:pic>
        <p:sp>
          <p:nvSpPr>
            <p:cNvPr id="5" name="CuadroTexto 4">
              <a:extLst>
                <a:ext uri="{FF2B5EF4-FFF2-40B4-BE49-F238E27FC236}">
                  <a16:creationId xmlns:a16="http://schemas.microsoft.com/office/drawing/2014/main" id="{01B1C49D-BBC7-4739-AC80-582739969C6F}"/>
                </a:ext>
              </a:extLst>
            </p:cNvPr>
            <p:cNvSpPr txBox="1"/>
            <p:nvPr/>
          </p:nvSpPr>
          <p:spPr>
            <a:xfrm>
              <a:off x="697085" y="5612572"/>
              <a:ext cx="8619345" cy="338554"/>
            </a:xfrm>
            <a:prstGeom prst="rect">
              <a:avLst/>
            </a:prstGeom>
            <a:noFill/>
          </p:spPr>
          <p:txBody>
            <a:bodyPr wrap="square" rtlCol="0">
              <a:spAutoFit/>
            </a:bodyPr>
            <a:lstStyle/>
            <a:p>
              <a:r>
                <a:rPr lang="en-US" sz="1600" i="1" dirty="0"/>
                <a:t>Source: World Tourism Organization (2018), Tourism and Culture Synergies</a:t>
              </a:r>
            </a:p>
          </p:txBody>
        </p:sp>
      </p:grpSp>
      <p:grpSp>
        <p:nvGrpSpPr>
          <p:cNvPr id="10" name="Grupo 9">
            <a:extLst>
              <a:ext uri="{FF2B5EF4-FFF2-40B4-BE49-F238E27FC236}">
                <a16:creationId xmlns:a16="http://schemas.microsoft.com/office/drawing/2014/main" id="{4B8CDC95-646B-492D-9218-A67126C5E71D}"/>
              </a:ext>
            </a:extLst>
          </p:cNvPr>
          <p:cNvGrpSpPr/>
          <p:nvPr/>
        </p:nvGrpSpPr>
        <p:grpSpPr>
          <a:xfrm>
            <a:off x="697085" y="2623352"/>
            <a:ext cx="11316529" cy="976394"/>
            <a:chOff x="697085" y="2452606"/>
            <a:chExt cx="11316529" cy="976394"/>
          </a:xfrm>
        </p:grpSpPr>
        <p:sp>
          <p:nvSpPr>
            <p:cNvPr id="7" name="Elipse 6">
              <a:extLst>
                <a:ext uri="{FF2B5EF4-FFF2-40B4-BE49-F238E27FC236}">
                  <a16:creationId xmlns:a16="http://schemas.microsoft.com/office/drawing/2014/main" id="{A3385E25-8D91-436C-9E0D-F099CD2B83CF}"/>
                </a:ext>
              </a:extLst>
            </p:cNvPr>
            <p:cNvSpPr/>
            <p:nvPr/>
          </p:nvSpPr>
          <p:spPr>
            <a:xfrm>
              <a:off x="697085" y="2452606"/>
              <a:ext cx="6272324" cy="976394"/>
            </a:xfrm>
            <a:prstGeom prst="ellipse">
              <a:avLst/>
            </a:prstGeom>
            <a:noFill/>
            <a:ln w="41275">
              <a:solidFill>
                <a:srgbClr val="E814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5D947746-3CDD-4866-9EDA-93F925644AD3}"/>
                </a:ext>
              </a:extLst>
            </p:cNvPr>
            <p:cNvSpPr txBox="1"/>
            <p:nvPr/>
          </p:nvSpPr>
          <p:spPr>
            <a:xfrm>
              <a:off x="7301706" y="2659904"/>
              <a:ext cx="4711908" cy="584775"/>
            </a:xfrm>
            <a:prstGeom prst="rect">
              <a:avLst/>
            </a:prstGeom>
            <a:noFill/>
          </p:spPr>
          <p:txBody>
            <a:bodyPr wrap="square" rtlCol="0">
              <a:spAutoFit/>
            </a:bodyPr>
            <a:lstStyle/>
            <a:p>
              <a:pPr>
                <a:defRPr/>
              </a:pPr>
              <a:r>
                <a:rPr lang="en-US" sz="3200" dirty="0">
                  <a:latin typeface="Arial Rounded MT Bold" panose="020F0704030504030204" pitchFamily="34" charset="0"/>
                </a:rPr>
                <a:t>Roman routes are here</a:t>
              </a:r>
            </a:p>
          </p:txBody>
        </p:sp>
      </p:grpSp>
      <p:sp>
        <p:nvSpPr>
          <p:cNvPr id="4" name="CuadroTexto 3">
            <a:extLst>
              <a:ext uri="{FF2B5EF4-FFF2-40B4-BE49-F238E27FC236}">
                <a16:creationId xmlns:a16="http://schemas.microsoft.com/office/drawing/2014/main" id="{BC0CDBE5-4F79-4A71-8880-9C2C227AF0F6}"/>
              </a:ext>
            </a:extLst>
          </p:cNvPr>
          <p:cNvSpPr txBox="1"/>
          <p:nvPr/>
        </p:nvSpPr>
        <p:spPr>
          <a:xfrm>
            <a:off x="7431038" y="3429000"/>
            <a:ext cx="4582576" cy="2308324"/>
          </a:xfrm>
          <a:prstGeom prst="rect">
            <a:avLst/>
          </a:prstGeom>
          <a:noFill/>
        </p:spPr>
        <p:txBody>
          <a:bodyPr wrap="square" rtlCol="0">
            <a:spAutoFit/>
          </a:bodyPr>
          <a:lstStyle/>
          <a:p>
            <a:pPr>
              <a:defRPr/>
            </a:pPr>
            <a:r>
              <a:rPr lang="en-US" sz="2400" dirty="0">
                <a:latin typeface="Arial Rounded MT Bold" panose="020F0704030504030204" pitchFamily="34" charset="0"/>
              </a:rPr>
              <a:t>Tangible heritage is defined as “..physical artifacts that are produced, maintained and transmitted from generation to generation in society”</a:t>
            </a:r>
          </a:p>
        </p:txBody>
      </p:sp>
    </p:spTree>
    <p:extLst>
      <p:ext uri="{BB962C8B-B14F-4D97-AF65-F5344CB8AC3E}">
        <p14:creationId xmlns:p14="http://schemas.microsoft.com/office/powerpoint/2010/main" val="349688946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58776" y="1719576"/>
            <a:ext cx="10302875" cy="1077218"/>
          </a:xfrm>
          <a:prstGeom prst="rect">
            <a:avLst/>
          </a:prstGeom>
        </p:spPr>
        <p:txBody>
          <a:bodyPr>
            <a:spAutoFit/>
          </a:bodyPr>
          <a:lstStyle/>
          <a:p>
            <a:pPr marL="457200" indent="-457200">
              <a:buFont typeface="Arial" panose="020B0604020202020204" pitchFamily="34" charset="0"/>
              <a:buChar char="•"/>
              <a:defRPr/>
            </a:pPr>
            <a:r>
              <a:rPr lang="en-US" altLang="es-ES" sz="3200" dirty="0">
                <a:latin typeface="Arial Rounded MT Bold" panose="020F0704030504030204" pitchFamily="34" charset="0"/>
              </a:rPr>
              <a:t>By how much cultural heritage tourism contribute to economic growth? </a:t>
            </a:r>
            <a:endParaRPr lang="en-GB" altLang="es-ES" sz="3200" dirty="0">
              <a:latin typeface="Arial Rounded MT Bold" panose="020F0704030504030204" pitchFamily="34" charset="0"/>
            </a:endParaRPr>
          </a:p>
        </p:txBody>
      </p:sp>
      <p:grpSp>
        <p:nvGrpSpPr>
          <p:cNvPr id="6" name="Grupo 5">
            <a:extLst>
              <a:ext uri="{FF2B5EF4-FFF2-40B4-BE49-F238E27FC236}">
                <a16:creationId xmlns:a16="http://schemas.microsoft.com/office/drawing/2014/main" id="{FBF1424B-762A-4FAA-A2CC-76D5160A7D05}"/>
              </a:ext>
            </a:extLst>
          </p:cNvPr>
          <p:cNvGrpSpPr/>
          <p:nvPr/>
        </p:nvGrpSpPr>
        <p:grpSpPr>
          <a:xfrm>
            <a:off x="293688" y="2891421"/>
            <a:ext cx="9389958" cy="3092143"/>
            <a:chOff x="846987" y="3106851"/>
            <a:chExt cx="8619345" cy="2428777"/>
          </a:xfrm>
        </p:grpSpPr>
        <p:pic>
          <p:nvPicPr>
            <p:cNvPr id="3" name="Imagen 2">
              <a:extLst>
                <a:ext uri="{FF2B5EF4-FFF2-40B4-BE49-F238E27FC236}">
                  <a16:creationId xmlns:a16="http://schemas.microsoft.com/office/drawing/2014/main" id="{2A9BFB21-C5CA-454C-A6AE-B8FB6E84BD80}"/>
                </a:ext>
              </a:extLst>
            </p:cNvPr>
            <p:cNvPicPr>
              <a:picLocks noChangeAspect="1"/>
            </p:cNvPicPr>
            <p:nvPr/>
          </p:nvPicPr>
          <p:blipFill>
            <a:blip r:embed="rId5"/>
            <a:stretch>
              <a:fillRect/>
            </a:stretch>
          </p:blipFill>
          <p:spPr>
            <a:xfrm>
              <a:off x="846987" y="3106851"/>
              <a:ext cx="6757261" cy="2059321"/>
            </a:xfrm>
            <a:prstGeom prst="rect">
              <a:avLst/>
            </a:prstGeom>
          </p:spPr>
        </p:pic>
        <p:sp>
          <p:nvSpPr>
            <p:cNvPr id="5" name="CuadroTexto 4">
              <a:extLst>
                <a:ext uri="{FF2B5EF4-FFF2-40B4-BE49-F238E27FC236}">
                  <a16:creationId xmlns:a16="http://schemas.microsoft.com/office/drawing/2014/main" id="{A460C32C-E75B-4551-B556-915890049836}"/>
                </a:ext>
              </a:extLst>
            </p:cNvPr>
            <p:cNvSpPr txBox="1"/>
            <p:nvPr/>
          </p:nvSpPr>
          <p:spPr>
            <a:xfrm>
              <a:off x="846987" y="5197074"/>
              <a:ext cx="8619345" cy="338554"/>
            </a:xfrm>
            <a:prstGeom prst="rect">
              <a:avLst/>
            </a:prstGeom>
            <a:noFill/>
          </p:spPr>
          <p:txBody>
            <a:bodyPr wrap="square" rtlCol="0">
              <a:spAutoFit/>
            </a:bodyPr>
            <a:lstStyle/>
            <a:p>
              <a:r>
                <a:rPr lang="en-US" sz="1600" i="1" dirty="0"/>
                <a:t>Source: World Tourism Organization (2018), Tourism and Culture Synergies</a:t>
              </a:r>
            </a:p>
          </p:txBody>
        </p:sp>
      </p:grpSp>
      <p:sp>
        <p:nvSpPr>
          <p:cNvPr id="7" name="CuadroTexto 6">
            <a:extLst>
              <a:ext uri="{FF2B5EF4-FFF2-40B4-BE49-F238E27FC236}">
                <a16:creationId xmlns:a16="http://schemas.microsoft.com/office/drawing/2014/main" id="{1510D99F-EEA5-4ED9-9721-81D170B07347}"/>
              </a:ext>
            </a:extLst>
          </p:cNvPr>
          <p:cNvSpPr txBox="1"/>
          <p:nvPr/>
        </p:nvSpPr>
        <p:spPr>
          <a:xfrm>
            <a:off x="8351655" y="2239724"/>
            <a:ext cx="3840345" cy="4062651"/>
          </a:xfrm>
          <a:prstGeom prst="rect">
            <a:avLst/>
          </a:prstGeom>
          <a:noFill/>
        </p:spPr>
        <p:txBody>
          <a:bodyPr wrap="square" rtlCol="0">
            <a:spAutoFit/>
          </a:bodyPr>
          <a:lstStyle/>
          <a:p>
            <a:pPr marL="342900" indent="-342900">
              <a:buFont typeface="Arial Nova" panose="020B0504020202020204" pitchFamily="34" charset="0"/>
              <a:buChar char="–"/>
            </a:pPr>
            <a:r>
              <a:rPr lang="en-US" sz="2400" dirty="0">
                <a:latin typeface="Arial Nova" panose="020B0604020202020204" pitchFamily="34" charset="0"/>
              </a:rPr>
              <a:t>Important source of income and employment for economies</a:t>
            </a:r>
          </a:p>
          <a:p>
            <a:pPr marL="342900" indent="-342900">
              <a:buFont typeface="Arial Nova" panose="020B0504020202020204" pitchFamily="34" charset="0"/>
              <a:buChar char="–"/>
            </a:pPr>
            <a:r>
              <a:rPr lang="en-US" sz="2400" dirty="0">
                <a:latin typeface="Arial Nova" panose="020B0604020202020204" pitchFamily="34" charset="0"/>
              </a:rPr>
              <a:t>Countries with large cultural heritage assets are the most benefited</a:t>
            </a:r>
          </a:p>
          <a:p>
            <a:pPr marL="342900" indent="-342900">
              <a:buFont typeface="Arial Nova" panose="020B0504020202020204" pitchFamily="34" charset="0"/>
              <a:buChar char="–"/>
            </a:pPr>
            <a:r>
              <a:rPr lang="en-US" sz="2400" dirty="0">
                <a:latin typeface="Arial Nova" panose="020B0604020202020204" pitchFamily="34" charset="0"/>
              </a:rPr>
              <a:t>Opportunities for countries that did not exploit much this asset</a:t>
            </a:r>
          </a:p>
          <a:p>
            <a:endParaRPr lang="en-US" dirty="0"/>
          </a:p>
        </p:txBody>
      </p:sp>
    </p:spTree>
    <p:extLst>
      <p:ext uri="{BB962C8B-B14F-4D97-AF65-F5344CB8AC3E}">
        <p14:creationId xmlns:p14="http://schemas.microsoft.com/office/powerpoint/2010/main" val="270288535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58776" y="1719576"/>
            <a:ext cx="10302875" cy="1077218"/>
          </a:xfrm>
          <a:prstGeom prst="rect">
            <a:avLst/>
          </a:prstGeom>
        </p:spPr>
        <p:txBody>
          <a:bodyPr>
            <a:spAutoFit/>
          </a:bodyPr>
          <a:lstStyle/>
          <a:p>
            <a:pPr marL="457200" indent="-457200">
              <a:buFont typeface="Arial" panose="020B0604020202020204" pitchFamily="34" charset="0"/>
              <a:buChar char="•"/>
              <a:defRPr/>
            </a:pPr>
            <a:r>
              <a:rPr lang="en-US" altLang="es-ES" sz="3200" dirty="0">
                <a:latin typeface="Arial Rounded MT Bold" panose="020F0704030504030204" pitchFamily="34" charset="0"/>
              </a:rPr>
              <a:t>By how much cultural heritage tourism contribute to economic growth? (in the EU)</a:t>
            </a:r>
            <a:endParaRPr lang="en-GB" altLang="es-ES" sz="3200" dirty="0">
              <a:latin typeface="Arial Rounded MT Bold" panose="020F0704030504030204" pitchFamily="34" charset="0"/>
            </a:endParaRPr>
          </a:p>
        </p:txBody>
      </p:sp>
      <p:grpSp>
        <p:nvGrpSpPr>
          <p:cNvPr id="9" name="Grupo 8">
            <a:extLst>
              <a:ext uri="{FF2B5EF4-FFF2-40B4-BE49-F238E27FC236}">
                <a16:creationId xmlns:a16="http://schemas.microsoft.com/office/drawing/2014/main" id="{3CDA401F-07C2-4023-B160-12EBE0F63606}"/>
              </a:ext>
            </a:extLst>
          </p:cNvPr>
          <p:cNvGrpSpPr/>
          <p:nvPr/>
        </p:nvGrpSpPr>
        <p:grpSpPr>
          <a:xfrm>
            <a:off x="1445419" y="2897662"/>
            <a:ext cx="4938737" cy="3199071"/>
            <a:chOff x="2776201" y="2938776"/>
            <a:chExt cx="4765768" cy="2997335"/>
          </a:xfrm>
        </p:grpSpPr>
        <p:pic>
          <p:nvPicPr>
            <p:cNvPr id="4" name="Imagen 3">
              <a:extLst>
                <a:ext uri="{FF2B5EF4-FFF2-40B4-BE49-F238E27FC236}">
                  <a16:creationId xmlns:a16="http://schemas.microsoft.com/office/drawing/2014/main" id="{DC78EED7-4F8D-4F6E-B912-7F05F89FCDD4}"/>
                </a:ext>
              </a:extLst>
            </p:cNvPr>
            <p:cNvPicPr>
              <a:picLocks noChangeAspect="1"/>
            </p:cNvPicPr>
            <p:nvPr/>
          </p:nvPicPr>
          <p:blipFill>
            <a:blip r:embed="rId5"/>
            <a:stretch>
              <a:fillRect/>
            </a:stretch>
          </p:blipFill>
          <p:spPr>
            <a:xfrm>
              <a:off x="3078457" y="2938776"/>
              <a:ext cx="4463512" cy="1298602"/>
            </a:xfrm>
            <a:prstGeom prst="rect">
              <a:avLst/>
            </a:prstGeom>
          </p:spPr>
        </p:pic>
        <p:pic>
          <p:nvPicPr>
            <p:cNvPr id="8" name="Imagen 7">
              <a:extLst>
                <a:ext uri="{FF2B5EF4-FFF2-40B4-BE49-F238E27FC236}">
                  <a16:creationId xmlns:a16="http://schemas.microsoft.com/office/drawing/2014/main" id="{7BF680D5-1CD0-4F49-B863-EF129C0D0147}"/>
                </a:ext>
              </a:extLst>
            </p:cNvPr>
            <p:cNvPicPr>
              <a:picLocks noChangeAspect="1"/>
            </p:cNvPicPr>
            <p:nvPr/>
          </p:nvPicPr>
          <p:blipFill>
            <a:blip r:embed="rId6"/>
            <a:stretch>
              <a:fillRect/>
            </a:stretch>
          </p:blipFill>
          <p:spPr>
            <a:xfrm>
              <a:off x="2776201" y="4061207"/>
              <a:ext cx="4525505" cy="1874904"/>
            </a:xfrm>
            <a:prstGeom prst="rect">
              <a:avLst/>
            </a:prstGeom>
          </p:spPr>
        </p:pic>
      </p:grpSp>
      <p:sp>
        <p:nvSpPr>
          <p:cNvPr id="10" name="CuadroTexto 9">
            <a:extLst>
              <a:ext uri="{FF2B5EF4-FFF2-40B4-BE49-F238E27FC236}">
                <a16:creationId xmlns:a16="http://schemas.microsoft.com/office/drawing/2014/main" id="{A8C33E0E-2581-4FD9-A143-C40E3A245FD6}"/>
              </a:ext>
            </a:extLst>
          </p:cNvPr>
          <p:cNvSpPr txBox="1"/>
          <p:nvPr/>
        </p:nvSpPr>
        <p:spPr>
          <a:xfrm>
            <a:off x="6135173" y="5067289"/>
            <a:ext cx="5841485" cy="584775"/>
          </a:xfrm>
          <a:prstGeom prst="rect">
            <a:avLst/>
          </a:prstGeom>
          <a:noFill/>
        </p:spPr>
        <p:txBody>
          <a:bodyPr wrap="square" rtlCol="0">
            <a:spAutoFit/>
          </a:bodyPr>
          <a:lstStyle/>
          <a:p>
            <a:r>
              <a:rPr lang="en-US" sz="1600" i="1" dirty="0"/>
              <a:t>Source: European Commission (2017), Spotlight on the European Year of Cultural Heritage 2018</a:t>
            </a:r>
          </a:p>
        </p:txBody>
      </p:sp>
    </p:spTree>
    <p:extLst>
      <p:ext uri="{BB962C8B-B14F-4D97-AF65-F5344CB8AC3E}">
        <p14:creationId xmlns:p14="http://schemas.microsoft.com/office/powerpoint/2010/main" val="3970406524"/>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0" y="1930942"/>
            <a:ext cx="8339137" cy="6001643"/>
          </a:xfrm>
          <a:prstGeom prst="rect">
            <a:avLst/>
          </a:prstGeom>
        </p:spPr>
        <p:txBody>
          <a:bodyPr wrap="square">
            <a:spAutoFit/>
          </a:bodyPr>
          <a:lstStyle/>
          <a:p>
            <a:pPr marL="457200" indent="-457200">
              <a:buFont typeface="Arial" panose="020B0604020202020204" pitchFamily="34" charset="0"/>
              <a:buChar char="•"/>
              <a:defRPr/>
            </a:pPr>
            <a:r>
              <a:rPr lang="en-US" altLang="es-ES" sz="3200" dirty="0">
                <a:latin typeface="Arial Rounded MT Bold" panose="020F0704030504030204" pitchFamily="34" charset="0"/>
              </a:rPr>
              <a:t>Cultural Heritage and sustainable economic growth</a:t>
            </a:r>
          </a:p>
          <a:p>
            <a:pPr marL="914400" lvl="1" indent="-457200">
              <a:buFont typeface="Arial Rounded MT Bold" panose="020F0704030504030204" pitchFamily="34" charset="0"/>
              <a:buChar char="–"/>
              <a:defRPr/>
            </a:pPr>
            <a:r>
              <a:rPr lang="en-US" altLang="es-ES" sz="2800" dirty="0">
                <a:latin typeface="Arial Rounded MT Bold" panose="020F0704030504030204" pitchFamily="34" charset="0"/>
              </a:rPr>
              <a:t>Preservation of CH can be seen as a barrier to economic development, but a large body of research has shown the positive relation between CH preservation and economic development: not only tourism but revitalization of historical city centers</a:t>
            </a:r>
          </a:p>
          <a:p>
            <a:pPr lvl="1">
              <a:defRPr/>
            </a:pPr>
            <a:endParaRPr lang="en-US" sz="28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4" name="Imagen 3" descr="Imagen que contiene carretera, lugar&#10;&#10;Descripción generada automáticamente">
            <a:extLst>
              <a:ext uri="{FF2B5EF4-FFF2-40B4-BE49-F238E27FC236}">
                <a16:creationId xmlns:a16="http://schemas.microsoft.com/office/drawing/2014/main" id="{978B433C-03AF-46BD-B33E-84744C5D62B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9353869" y="179719"/>
            <a:ext cx="2668406" cy="1520992"/>
          </a:xfrm>
          <a:prstGeom prst="rect">
            <a:avLst/>
          </a:prstGeom>
        </p:spPr>
      </p:pic>
      <p:pic>
        <p:nvPicPr>
          <p:cNvPr id="7" name="Imagen 6" descr="Imagen que contiene edificio, exterior, calle, ciudad&#10;&#10;Descripción generada automáticamente">
            <a:extLst>
              <a:ext uri="{FF2B5EF4-FFF2-40B4-BE49-F238E27FC236}">
                <a16:creationId xmlns:a16="http://schemas.microsoft.com/office/drawing/2014/main" id="{462401C3-D0A3-4E70-BBEE-21DF58FF5FC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339137" y="1774825"/>
            <a:ext cx="1773841" cy="2365121"/>
          </a:xfrm>
          <a:prstGeom prst="rect">
            <a:avLst/>
          </a:prstGeom>
        </p:spPr>
      </p:pic>
      <p:pic>
        <p:nvPicPr>
          <p:cNvPr id="10" name="Imagen 9" descr="Un edificio de piedra&#10;&#10;Descripción generada automáticamente">
            <a:extLst>
              <a:ext uri="{FF2B5EF4-FFF2-40B4-BE49-F238E27FC236}">
                <a16:creationId xmlns:a16="http://schemas.microsoft.com/office/drawing/2014/main" id="{BD2B5B25-76C2-49FB-B641-E6DD06C1EBF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0248433" y="3552356"/>
            <a:ext cx="1773842" cy="2365429"/>
          </a:xfrm>
          <a:prstGeom prst="rect">
            <a:avLst/>
          </a:prstGeom>
        </p:spPr>
      </p:pic>
    </p:spTree>
    <p:extLst>
      <p:ext uri="{BB962C8B-B14F-4D97-AF65-F5344CB8AC3E}">
        <p14:creationId xmlns:p14="http://schemas.microsoft.com/office/powerpoint/2010/main" val="3955868661"/>
      </p:ext>
    </p:extLst>
  </p:cSld>
  <p:clrMapOvr>
    <a:masterClrMapping/>
  </p:clrMapOvr>
  <p:transition advClick="0"/>
</p:sld>
</file>

<file path=ppt/theme/theme1.xml><?xml version="1.0" encoding="utf-8"?>
<a:theme xmlns:a="http://schemas.openxmlformats.org/drawingml/2006/main" name="Office Theme">
  <a:themeElements>
    <a:clrScheme name="ZColor Modern">
      <a:dk1>
        <a:srgbClr val="000000"/>
      </a:dk1>
      <a:lt1>
        <a:srgbClr val="FFFFFF"/>
      </a:lt1>
      <a:dk2>
        <a:srgbClr val="414141"/>
      </a:dk2>
      <a:lt2>
        <a:srgbClr val="E7E6E6"/>
      </a:lt2>
      <a:accent1>
        <a:srgbClr val="69AFDC"/>
      </a:accent1>
      <a:accent2>
        <a:srgbClr val="69C8C3"/>
      </a:accent2>
      <a:accent3>
        <a:srgbClr val="EB6469"/>
      </a:accent3>
      <a:accent4>
        <a:srgbClr val="FFC346"/>
      </a:accent4>
      <a:accent5>
        <a:srgbClr val="C86EAA"/>
      </a:accent5>
      <a:accent6>
        <a:srgbClr val="96C855"/>
      </a:accent6>
      <a:hlink>
        <a:srgbClr val="0563C1"/>
      </a:hlink>
      <a:folHlink>
        <a:srgbClr val="954F72"/>
      </a:folHlink>
    </a:clrScheme>
    <a:fontScheme name="Custom 9">
      <a:majorFont>
        <a:latin typeface="Raleway"/>
        <a:ea typeface=""/>
        <a:cs typeface=""/>
      </a:majorFont>
      <a:minorFont>
        <a:latin typeface="Ralewa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ZColor Modern">
    <a:dk1>
      <a:srgbClr val="000000"/>
    </a:dk1>
    <a:lt1>
      <a:srgbClr val="FFFFFF"/>
    </a:lt1>
    <a:dk2>
      <a:srgbClr val="414141"/>
    </a:dk2>
    <a:lt2>
      <a:srgbClr val="E7E6E6"/>
    </a:lt2>
    <a:accent1>
      <a:srgbClr val="69AFDC"/>
    </a:accent1>
    <a:accent2>
      <a:srgbClr val="69C8C3"/>
    </a:accent2>
    <a:accent3>
      <a:srgbClr val="EB6469"/>
    </a:accent3>
    <a:accent4>
      <a:srgbClr val="FFC346"/>
    </a:accent4>
    <a:accent5>
      <a:srgbClr val="C86EAA"/>
    </a:accent5>
    <a:accent6>
      <a:srgbClr val="96C855"/>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1102</TotalTime>
  <Words>789</Words>
  <Application>Microsoft Office PowerPoint</Application>
  <PresentationFormat>Panorámica</PresentationFormat>
  <Paragraphs>81</Paragraphs>
  <Slides>17</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17</vt:i4>
      </vt:variant>
    </vt:vector>
  </HeadingPairs>
  <TitlesOfParts>
    <vt:vector size="24" baseType="lpstr">
      <vt:lpstr>Arial</vt:lpstr>
      <vt:lpstr>Arial Nova</vt:lpstr>
      <vt:lpstr>Arial Rounded MT Bold</vt:lpstr>
      <vt:lpstr>Calibri</vt:lpstr>
      <vt:lpstr>Raleway</vt:lpstr>
      <vt:lpstr>Raleway Light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GraphicBulb</dc:creator>
  <cp:lastModifiedBy>Esteban Fernandez</cp:lastModifiedBy>
  <cp:revision>71</cp:revision>
  <dcterms:created xsi:type="dcterms:W3CDTF">2018-07-20T01:47:35Z</dcterms:created>
  <dcterms:modified xsi:type="dcterms:W3CDTF">2020-10-10T10:39:00Z</dcterms:modified>
</cp:coreProperties>
</file>