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3F2"/>
          </a:solidFill>
        </a:fill>
      </a:tcStyle>
    </a:wholeTbl>
    <a:band2H>
      <a:tcTxStyle b="def" i="def"/>
      <a:tcStyle>
        <a:tcBdr/>
        <a:fill>
          <a:solidFill>
            <a:srgbClr val="EAF2F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aleway Light"/>
          <a:ea typeface="Raleway Light"/>
          <a:cs typeface="Raleway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aleway Light"/>
          <a:ea typeface="Raleway Light"/>
          <a:cs typeface="Raleway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a:p>
        </p:txBody>
      </p:sp>
      <p:sp>
        <p:nvSpPr>
          <p:cNvPr id="71" name="Shape 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2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8"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6"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3" name="Corpo livello uno…"/>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5pPr>
      <a:lvl6pPr marL="0" marR="0" indent="4572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6pPr>
      <a:lvl7pPr marL="0" marR="0" indent="9144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7pPr>
      <a:lvl8pPr marL="0" marR="0" indent="13716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8pPr>
      <a:lvl9pPr marL="0" marR="0" indent="182880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Regular"/>
          <a:ea typeface="Raleway Regular"/>
          <a:cs typeface="Raleway Regular"/>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Light"/>
          <a:ea typeface="Raleway Light"/>
          <a:cs typeface="Raleway Light"/>
          <a:sym typeface="Raleway Ligh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a:extLst/>
          </a:blip>
          <a:stretch>
            <a:fillRect/>
          </a:stretch>
        </p:blipFill>
        <p:spPr>
          <a:xfrm>
            <a:off x="9186862" y="204787"/>
            <a:ext cx="2763838" cy="603251"/>
          </a:xfrm>
          <a:prstGeom prst="rect">
            <a:avLst/>
          </a:prstGeom>
          <a:ln w="12700">
            <a:miter lim="400000"/>
          </a:ln>
        </p:spPr>
      </p:pic>
      <p:pic>
        <p:nvPicPr>
          <p:cNvPr id="74" name="image.png" descr="image.png"/>
          <p:cNvPicPr>
            <a:picLocks noChangeAspect="1"/>
          </p:cNvPicPr>
          <p:nvPr/>
        </p:nvPicPr>
        <p:blipFill>
          <a:blip r:embed="rId3">
            <a:extLst/>
          </a:blip>
          <a:stretch>
            <a:fillRect/>
          </a:stretch>
        </p:blipFill>
        <p:spPr>
          <a:xfrm>
            <a:off x="401637" y="225425"/>
            <a:ext cx="6096001" cy="1905000"/>
          </a:xfrm>
          <a:prstGeom prst="rect">
            <a:avLst/>
          </a:prstGeom>
          <a:ln w="12700">
            <a:miter lim="400000"/>
          </a:ln>
        </p:spPr>
      </p:pic>
      <p:pic>
        <p:nvPicPr>
          <p:cNvPr id="75" name="image.png" descr="image.png"/>
          <p:cNvPicPr>
            <a:picLocks noChangeAspect="1"/>
          </p:cNvPicPr>
          <p:nvPr/>
        </p:nvPicPr>
        <p:blipFill>
          <a:blip r:embed="rId4">
            <a:extLst/>
          </a:blip>
          <a:stretch>
            <a:fillRect/>
          </a:stretch>
        </p:blipFill>
        <p:spPr>
          <a:xfrm>
            <a:off x="0" y="4073525"/>
            <a:ext cx="12192000" cy="2846388"/>
          </a:xfrm>
          <a:prstGeom prst="rect">
            <a:avLst/>
          </a:prstGeom>
          <a:ln w="12700">
            <a:miter lim="400000"/>
          </a:ln>
        </p:spPr>
      </p:pic>
      <p:sp>
        <p:nvSpPr>
          <p:cNvPr id="76" name="Tools to Describe and Validate Business Idea"/>
          <p:cNvSpPr txBox="1"/>
          <p:nvPr/>
        </p:nvSpPr>
        <p:spPr>
          <a:xfrm>
            <a:off x="1089823" y="2395854"/>
            <a:ext cx="9690349"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400">
                <a:latin typeface="Arial Rounded MT Bold"/>
                <a:ea typeface="Arial Rounded MT Bold"/>
                <a:cs typeface="Arial Rounded MT Bold"/>
                <a:sym typeface="Arial Rounded MT Bold"/>
              </a:defRPr>
            </a:lvl1pPr>
          </a:lstStyle>
          <a:p>
            <a:pPr/>
            <a:r>
              <a:t>Tools to Describe and Validate Business Idea</a:t>
            </a:r>
          </a:p>
        </p:txBody>
      </p:sp>
      <p:sp>
        <p:nvSpPr>
          <p:cNvPr id="77" name="(Entrepreneurship Section)"/>
          <p:cNvSpPr txBox="1"/>
          <p:nvPr/>
        </p:nvSpPr>
        <p:spPr>
          <a:xfrm>
            <a:off x="4111362" y="3248025"/>
            <a:ext cx="3969276"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a:latin typeface="Arial Rounded MT Bold"/>
                <a:ea typeface="Arial Rounded MT Bold"/>
                <a:cs typeface="Arial Rounded MT Bold"/>
                <a:sym typeface="Arial Rounded MT Bold"/>
              </a:defRPr>
            </a:pPr>
            <a:r>
              <a:rPr sz="2300"/>
              <a:t>(Entrepreneurship Section</a:t>
            </a:r>
            <a:r>
              <a:t>)</a:t>
            </a:r>
          </a:p>
        </p:txBody>
      </p:sp>
      <p:sp>
        <p:nvSpPr>
          <p:cNvPr id="78"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9209087" y="892175"/>
            <a:ext cx="2581276" cy="980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lvl1pPr>
          </a:lstStyle>
          <a:p>
            <a:pPr/>
            <a:r>
              <a:t>With the support of the Erasmus+ programme of the European Union. This document and its contents reflects the views only of the authors, and the Commission cannot be held responsible for any use which may be made of the information contained therein.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74"/>
                                        </p:tgtEl>
                                        <p:attrNameLst>
                                          <p:attrName>style.visibility</p:attrName>
                                        </p:attrNameLst>
                                      </p:cBhvr>
                                      <p:to>
                                        <p:strVal val="visible"/>
                                      </p:to>
                                    </p:set>
                                    <p:anim calcmode="lin" valueType="num">
                                      <p:cBhvr>
                                        <p:cTn id="7" dur="2000" fill="hold"/>
                                        <p:tgtEl>
                                          <p:spTgt spid="74"/>
                                        </p:tgtEl>
                                        <p:attrNameLst>
                                          <p:attrName>ppt_w</p:attrName>
                                        </p:attrNameLst>
                                      </p:cBhvr>
                                      <p:tavLst>
                                        <p:tav tm="0" fmla="#ppt_w*sin(2.5*pi*$)">
                                          <p:val>
                                            <p:fltVal val="0"/>
                                          </p:val>
                                        </p:tav>
                                        <p:tav tm="100000">
                                          <p:val>
                                            <p:fltVal val="1"/>
                                          </p:val>
                                        </p:tav>
                                      </p:tavLst>
                                    </p:anim>
                                    <p:anim calcmode="lin" valueType="num">
                                      <p:cBhvr>
                                        <p:cTn id="8" dur="20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Unit 1: Pitch Your Start-up!"/>
          <p:cNvSpPr txBox="1"/>
          <p:nvPr/>
        </p:nvSpPr>
        <p:spPr>
          <a:xfrm>
            <a:off x="5211478" y="540384"/>
            <a:ext cx="6028492"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37"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38"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39"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40" name="Two/three sentence Pitch - d…"/>
          <p:cNvSpPr txBox="1"/>
          <p:nvPr/>
        </p:nvSpPr>
        <p:spPr>
          <a:xfrm>
            <a:off x="2046757" y="2429935"/>
            <a:ext cx="9193213" cy="345894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d</a:t>
            </a:r>
          </a:p>
          <a:p>
            <a:pPr>
              <a:defRPr sz="2000">
                <a:latin typeface="Arial"/>
                <a:ea typeface="Arial"/>
                <a:cs typeface="Arial"/>
                <a:sym typeface="Arial"/>
              </a:defRPr>
            </a:pPr>
          </a:p>
          <a:p>
            <a:pPr algn="just">
              <a:defRPr b="1" i="1" sz="2200">
                <a:latin typeface="Arial"/>
                <a:ea typeface="Arial"/>
                <a:cs typeface="Arial"/>
                <a:sym typeface="Arial"/>
              </a:defRPr>
            </a:pPr>
            <a:r>
              <a:t>Third sentence - alias ZERO sentence</a:t>
            </a:r>
          </a:p>
          <a:p>
            <a:pPr algn="just">
              <a:defRPr b="1" i="1" sz="2200">
                <a:latin typeface="Arial"/>
                <a:ea typeface="Arial"/>
                <a:cs typeface="Arial"/>
                <a:sym typeface="Arial"/>
              </a:defRPr>
            </a:pPr>
          </a:p>
          <a:p>
            <a:pPr algn="just">
              <a:defRPr i="1" sz="2200">
                <a:latin typeface="Arial"/>
                <a:ea typeface="Arial"/>
                <a:cs typeface="Arial"/>
                <a:sym typeface="Arial"/>
              </a:defRPr>
            </a:pPr>
            <a:r>
              <a:t>If you think you have time, you can start with a HOOK sentence.</a:t>
            </a:r>
          </a:p>
          <a:p>
            <a:pPr algn="just">
              <a:defRPr i="1" sz="2200">
                <a:latin typeface="Arial"/>
                <a:ea typeface="Arial"/>
                <a:cs typeface="Arial"/>
                <a:sym typeface="Arial"/>
              </a:defRPr>
            </a:pPr>
            <a:r>
              <a:t>The HOOK provides your audience with information that can create mental association with. </a:t>
            </a:r>
          </a:p>
          <a:p>
            <a:pPr algn="just">
              <a:defRPr i="1" sz="2200">
                <a:latin typeface="Arial"/>
                <a:ea typeface="Arial"/>
                <a:cs typeface="Arial"/>
                <a:sym typeface="Arial"/>
              </a:defRPr>
            </a:pPr>
          </a:p>
          <a:p>
            <a:pPr algn="ctr">
              <a:defRPr i="1" sz="2200">
                <a:solidFill>
                  <a:srgbClr val="FF2600"/>
                </a:solidFill>
                <a:latin typeface="Arial"/>
                <a:ea typeface="Arial"/>
                <a:cs typeface="Arial"/>
                <a:sym typeface="Arial"/>
              </a:defRPr>
            </a:pPr>
            <a:r>
              <a:t>!!! the listener must be able to instantly process your hook, otherwise </a:t>
            </a:r>
          </a:p>
          <a:p>
            <a:pPr algn="ctr">
              <a:defRPr i="1" sz="2200">
                <a:solidFill>
                  <a:srgbClr val="FF2600"/>
                </a:solidFill>
                <a:latin typeface="Arial"/>
                <a:ea typeface="Arial"/>
                <a:cs typeface="Arial"/>
                <a:sym typeface="Arial"/>
              </a:defRPr>
            </a:pPr>
            <a:r>
              <a:t>s/he will not listen your following (and most valuable) sentences !!!</a:t>
            </a:r>
          </a:p>
        </p:txBody>
      </p:sp>
      <p:sp>
        <p:nvSpPr>
          <p:cNvPr id="141"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9"/>
                                        </p:tgtEl>
                                        <p:attrNameLst>
                                          <p:attrName>style.visibility</p:attrName>
                                        </p:attrNameLst>
                                      </p:cBhvr>
                                      <p:to>
                                        <p:strVal val="visible"/>
                                      </p:to>
                                    </p:set>
                                    <p:animEffect filter="wipe(left)" transition="in">
                                      <p:cBhvr>
                                        <p:cTn id="7" dur="500"/>
                                        <p:tgtEl>
                                          <p:spTgt spid="139"/>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36"/>
                                        </p:tgtEl>
                                        <p:attrNameLst>
                                          <p:attrName>style.visibility</p:attrName>
                                        </p:attrNameLst>
                                      </p:cBhvr>
                                      <p:to>
                                        <p:strVal val="visible"/>
                                      </p:to>
                                    </p:set>
                                    <p:anim calcmode="lin" valueType="num">
                                      <p:cBhvr>
                                        <p:cTn id="11" dur="1000" fill="hold"/>
                                        <p:tgtEl>
                                          <p:spTgt spid="136"/>
                                        </p:tgtEl>
                                        <p:attrNameLst>
                                          <p:attrName>ppt_x</p:attrName>
                                        </p:attrNameLst>
                                      </p:cBhvr>
                                      <p:tavLst>
                                        <p:tav tm="0">
                                          <p:val>
                                            <p:strVal val="#ppt_x"/>
                                          </p:val>
                                        </p:tav>
                                        <p:tav tm="100000">
                                          <p:val>
                                            <p:strVal val="#ppt_x"/>
                                          </p:val>
                                        </p:tav>
                                      </p:tavLst>
                                    </p:anim>
                                    <p:anim calcmode="lin" valueType="num">
                                      <p:cBhvr>
                                        <p:cTn id="12" dur="10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whole" bldLvl="1" animBg="1" rev="0" advAuto="0" spid="13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Unit 1: Pitch Your Start-up!"/>
          <p:cNvSpPr txBox="1"/>
          <p:nvPr/>
        </p:nvSpPr>
        <p:spPr>
          <a:xfrm>
            <a:off x="5211478" y="540384"/>
            <a:ext cx="6028492"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4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4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4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47" name="Two/three sentence Pitch - e…"/>
          <p:cNvSpPr txBox="1"/>
          <p:nvPr/>
        </p:nvSpPr>
        <p:spPr>
          <a:xfrm>
            <a:off x="2273765" y="2266122"/>
            <a:ext cx="7644470" cy="292265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e</a:t>
            </a:r>
          </a:p>
          <a:p>
            <a:pPr>
              <a:defRPr sz="2300">
                <a:latin typeface="Arial"/>
                <a:ea typeface="Arial"/>
                <a:cs typeface="Arial"/>
                <a:sym typeface="Arial"/>
              </a:defRPr>
            </a:pPr>
          </a:p>
          <a:p>
            <a:pPr algn="just">
              <a:defRPr b="1" i="1" sz="2300">
                <a:latin typeface="Arial"/>
                <a:ea typeface="Arial"/>
                <a:cs typeface="Arial"/>
                <a:sym typeface="Arial"/>
              </a:defRPr>
            </a:pPr>
            <a:r>
              <a:t>A last tip: </a:t>
            </a:r>
          </a:p>
          <a:p>
            <a:pPr algn="just">
              <a:defRPr b="1" i="1" sz="2300">
                <a:latin typeface="Arial"/>
                <a:ea typeface="Arial"/>
                <a:cs typeface="Arial"/>
                <a:sym typeface="Arial"/>
              </a:defRPr>
            </a:pPr>
          </a:p>
          <a:p>
            <a:pPr algn="ctr">
              <a:defRPr i="1" sz="2300">
                <a:latin typeface="Arial"/>
                <a:ea typeface="Arial"/>
                <a:cs typeface="Arial"/>
                <a:sym typeface="Arial"/>
              </a:defRPr>
            </a:pPr>
            <a:r>
              <a:t>Your Two/Three sentence pitch can be the perfect intro</a:t>
            </a:r>
          </a:p>
          <a:p>
            <a:pPr algn="ctr">
              <a:defRPr i="1" sz="2300">
                <a:latin typeface="Arial"/>
                <a:ea typeface="Arial"/>
                <a:cs typeface="Arial"/>
                <a:sym typeface="Arial"/>
              </a:defRPr>
            </a:pPr>
            <a:r>
              <a:t>for your Elevator Pitch! </a:t>
            </a:r>
          </a:p>
        </p:txBody>
      </p:sp>
      <p:sp>
        <p:nvSpPr>
          <p:cNvPr id="148"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pic>
        <p:nvPicPr>
          <p:cNvPr id="149" name="images-3.jpeg" descr="images-3.jpeg"/>
          <p:cNvPicPr>
            <a:picLocks noChangeAspect="1"/>
          </p:cNvPicPr>
          <p:nvPr/>
        </p:nvPicPr>
        <p:blipFill>
          <a:blip r:embed="rId5">
            <a:extLst/>
          </a:blip>
          <a:stretch>
            <a:fillRect/>
          </a:stretch>
        </p:blipFill>
        <p:spPr>
          <a:xfrm>
            <a:off x="8225723" y="4313642"/>
            <a:ext cx="3075919" cy="175027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wipe(left)" transition="in">
                                      <p:cBhvr>
                                        <p:cTn id="7" dur="500"/>
                                        <p:tgtEl>
                                          <p:spTgt spid="14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43"/>
                                        </p:tgtEl>
                                        <p:attrNameLst>
                                          <p:attrName>style.visibility</p:attrName>
                                        </p:attrNameLst>
                                      </p:cBhvr>
                                      <p:to>
                                        <p:strVal val="visible"/>
                                      </p:to>
                                    </p:set>
                                    <p:anim calcmode="lin" valueType="num">
                                      <p:cBhvr>
                                        <p:cTn id="11" dur="1000" fill="hold"/>
                                        <p:tgtEl>
                                          <p:spTgt spid="143"/>
                                        </p:tgtEl>
                                        <p:attrNameLst>
                                          <p:attrName>ppt_x</p:attrName>
                                        </p:attrNameLst>
                                      </p:cBhvr>
                                      <p:tavLst>
                                        <p:tav tm="0">
                                          <p:val>
                                            <p:strVal val="#ppt_x"/>
                                          </p:val>
                                        </p:tav>
                                        <p:tav tm="100000">
                                          <p:val>
                                            <p:strVal val="#ppt_x"/>
                                          </p:val>
                                        </p:tav>
                                      </p:tavLst>
                                    </p:anim>
                                    <p:anim calcmode="lin" valueType="num">
                                      <p:cBhvr>
                                        <p:cTn id="12" dur="10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2"/>
      <p:bldP build="whole" bldLvl="1" animBg="1" rev="0" advAuto="0" spid="14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5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5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5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55" name="High Concept Pitch (HCP): a definition…"/>
          <p:cNvSpPr txBox="1"/>
          <p:nvPr/>
        </p:nvSpPr>
        <p:spPr>
          <a:xfrm>
            <a:off x="2046757" y="2341879"/>
            <a:ext cx="9193213" cy="365800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High Concept Pitch (HCP): a definition</a:t>
            </a:r>
          </a:p>
          <a:p>
            <a:pPr>
              <a:defRPr sz="2200">
                <a:latin typeface="Arial"/>
                <a:ea typeface="Arial"/>
                <a:cs typeface="Arial"/>
                <a:sym typeface="Arial"/>
              </a:defRPr>
            </a:pPr>
          </a:p>
          <a:p>
            <a:pPr>
              <a:defRPr sz="2200">
                <a:latin typeface="Arial"/>
                <a:ea typeface="Arial"/>
                <a:cs typeface="Arial"/>
                <a:sym typeface="Arial"/>
              </a:defRPr>
            </a:pPr>
            <a:r>
              <a:rPr b="1"/>
              <a:t>HCP</a:t>
            </a:r>
            <a:r>
              <a:t> is the perfect tool for consumers and fans who are spreading the word about your company. </a:t>
            </a:r>
          </a:p>
          <a:p>
            <a:pPr>
              <a:defRPr sz="2200">
                <a:latin typeface="Arial"/>
                <a:ea typeface="Arial"/>
                <a:cs typeface="Arial"/>
                <a:sym typeface="Arial"/>
              </a:defRPr>
            </a:pPr>
          </a:p>
          <a:p>
            <a:pPr>
              <a:defRPr sz="2200">
                <a:latin typeface="Arial"/>
                <a:ea typeface="Arial"/>
                <a:cs typeface="Arial"/>
                <a:sym typeface="Arial"/>
              </a:defRPr>
            </a:pPr>
            <a:r>
              <a:t>It is a </a:t>
            </a:r>
            <a:r>
              <a:rPr b="1"/>
              <a:t>single sentence distilling your company’s vision</a:t>
            </a:r>
            <a:r>
              <a:t>: a super-condensed Elevator Pitch! </a:t>
            </a:r>
          </a:p>
          <a:p>
            <a:pPr>
              <a:defRPr sz="2200">
                <a:latin typeface="Arial"/>
                <a:ea typeface="Arial"/>
                <a:cs typeface="Arial"/>
                <a:sym typeface="Arial"/>
              </a:defRPr>
            </a:pPr>
          </a:p>
          <a:p>
            <a:pPr>
              <a:defRPr sz="2200">
                <a:latin typeface="Arial"/>
                <a:ea typeface="Arial"/>
                <a:cs typeface="Arial"/>
                <a:sym typeface="Arial"/>
              </a:defRPr>
            </a:pPr>
            <a:r>
              <a:t>Even if it is the shorter of the three, probably </a:t>
            </a:r>
            <a:r>
              <a:rPr b="1"/>
              <a:t>it is the most important of them</a:t>
            </a:r>
            <a:r>
              <a:t>! </a:t>
            </a:r>
          </a:p>
        </p:txBody>
      </p:sp>
      <p:sp>
        <p:nvSpPr>
          <p:cNvPr id="156"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500"/>
                                        <p:tgtEl>
                                          <p:spTgt spid="15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51"/>
                                        </p:tgtEl>
                                        <p:attrNameLst>
                                          <p:attrName>style.visibility</p:attrName>
                                        </p:attrNameLst>
                                      </p:cBhvr>
                                      <p:to>
                                        <p:strVal val="visible"/>
                                      </p:to>
                                    </p:set>
                                    <p:anim calcmode="lin" valueType="num">
                                      <p:cBhvr>
                                        <p:cTn id="11" dur="1000" fill="hold"/>
                                        <p:tgtEl>
                                          <p:spTgt spid="151"/>
                                        </p:tgtEl>
                                        <p:attrNameLst>
                                          <p:attrName>ppt_x</p:attrName>
                                        </p:attrNameLst>
                                      </p:cBhvr>
                                      <p:tavLst>
                                        <p:tav tm="0">
                                          <p:val>
                                            <p:strVal val="#ppt_x"/>
                                          </p:val>
                                        </p:tav>
                                        <p:tav tm="100000">
                                          <p:val>
                                            <p:strVal val="#ppt_x"/>
                                          </p:val>
                                        </p:tav>
                                      </p:tavLst>
                                    </p:anim>
                                    <p:anim calcmode="lin" valueType="num">
                                      <p:cBhvr>
                                        <p:cTn id="12" dur="10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whole" bldLvl="1" animBg="1" rev="0" advAuto="0" spid="15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5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6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6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62" name="High Concept Pitch:…"/>
          <p:cNvSpPr txBox="1"/>
          <p:nvPr/>
        </p:nvSpPr>
        <p:spPr>
          <a:xfrm>
            <a:off x="2046757" y="2686777"/>
            <a:ext cx="9193213" cy="264490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200">
                <a:latin typeface="Arial"/>
                <a:ea typeface="Arial"/>
                <a:cs typeface="Arial"/>
                <a:sym typeface="Arial"/>
              </a:defRPr>
            </a:pPr>
            <a:r>
              <a:t>High Concept Pitch:</a:t>
            </a:r>
          </a:p>
          <a:p>
            <a:pPr>
              <a:defRPr sz="2000">
                <a:latin typeface="Arial"/>
                <a:ea typeface="Arial"/>
                <a:cs typeface="Arial"/>
                <a:sym typeface="Arial"/>
              </a:defRPr>
            </a:pPr>
          </a:p>
          <a:p>
            <a:pPr marL="200526" indent="-200526">
              <a:buSzPct val="100000"/>
              <a:buChar char="•"/>
              <a:defRPr sz="2200">
                <a:latin typeface="Arial"/>
                <a:ea typeface="Arial"/>
                <a:cs typeface="Arial"/>
                <a:sym typeface="Arial"/>
              </a:defRPr>
            </a:pPr>
            <a:r>
              <a:t>allows consumers, investors and media to instantly understand what your company does</a:t>
            </a:r>
          </a:p>
          <a:p>
            <a:pPr marL="200526" indent="-200526">
              <a:buSzPct val="100000"/>
              <a:buChar char="•"/>
              <a:defRPr sz="2200">
                <a:latin typeface="Arial"/>
                <a:ea typeface="Arial"/>
                <a:cs typeface="Arial"/>
                <a:sym typeface="Arial"/>
              </a:defRPr>
            </a:pPr>
            <a:r>
              <a:t>investors use the pitch when they tell their partners about you</a:t>
            </a:r>
          </a:p>
          <a:p>
            <a:pPr marL="200526" indent="-200526">
              <a:buSzPct val="100000"/>
              <a:buChar char="•"/>
              <a:defRPr sz="2200">
                <a:latin typeface="Arial"/>
                <a:ea typeface="Arial"/>
                <a:cs typeface="Arial"/>
                <a:sym typeface="Arial"/>
              </a:defRPr>
            </a:pPr>
            <a:r>
              <a:t>press uses the itch when they cover your company</a:t>
            </a:r>
          </a:p>
          <a:p>
            <a:pPr marL="200526" indent="-200526">
              <a:buSzPct val="100000"/>
              <a:buChar char="•"/>
              <a:defRPr sz="2200">
                <a:latin typeface="Arial"/>
                <a:ea typeface="Arial"/>
                <a:cs typeface="Arial"/>
                <a:sym typeface="Arial"/>
              </a:defRPr>
            </a:pPr>
            <a:r>
              <a:t>offer proof to potential investors that your business model makes sense</a:t>
            </a:r>
          </a:p>
        </p:txBody>
      </p:sp>
      <p:sp>
        <p:nvSpPr>
          <p:cNvPr id="163" name="1.2 Why HCP Is so Critical?"/>
          <p:cNvSpPr txBox="1"/>
          <p:nvPr/>
        </p:nvSpPr>
        <p:spPr>
          <a:xfrm>
            <a:off x="5606758" y="1467802"/>
            <a:ext cx="5633212" cy="760702"/>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r">
              <a:defRPr sz="3200">
                <a:latin typeface="Arial Rounded MT Bold"/>
                <a:ea typeface="Arial Rounded MT Bold"/>
                <a:cs typeface="Arial Rounded MT Bold"/>
                <a:sym typeface="Arial Rounded MT Bold"/>
              </a:defRPr>
            </a:lvl1pPr>
          </a:lstStyle>
          <a:p>
            <a:pPr/>
            <a:r>
              <a:t>1.2 Why HCP Is so Critical?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wipe(left)" transition="in">
                                      <p:cBhvr>
                                        <p:cTn id="7" dur="500"/>
                                        <p:tgtEl>
                                          <p:spTgt spid="16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58"/>
                                        </p:tgtEl>
                                        <p:attrNameLst>
                                          <p:attrName>style.visibility</p:attrName>
                                        </p:attrNameLst>
                                      </p:cBhvr>
                                      <p:to>
                                        <p:strVal val="visible"/>
                                      </p:to>
                                    </p:set>
                                    <p:anim calcmode="lin" valueType="num">
                                      <p:cBhvr>
                                        <p:cTn id="11" dur="1000" fill="hold"/>
                                        <p:tgtEl>
                                          <p:spTgt spid="158"/>
                                        </p:tgtEl>
                                        <p:attrNameLst>
                                          <p:attrName>ppt_x</p:attrName>
                                        </p:attrNameLst>
                                      </p:cBhvr>
                                      <p:tavLst>
                                        <p:tav tm="0">
                                          <p:val>
                                            <p:strVal val="#ppt_x"/>
                                          </p:val>
                                        </p:tav>
                                        <p:tav tm="100000">
                                          <p:val>
                                            <p:strVal val="#ppt_x"/>
                                          </p:val>
                                        </p:tav>
                                      </p:tavLst>
                                    </p:anim>
                                    <p:anim calcmode="lin" valueType="num">
                                      <p:cBhvr>
                                        <p:cTn id="12" dur="10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whole" bldLvl="1" animBg="1" rev="0" advAuto="0" spid="158"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6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6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68"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69" name="The HCP must be able to concentrate in just one short sentence…"/>
          <p:cNvSpPr txBox="1"/>
          <p:nvPr/>
        </p:nvSpPr>
        <p:spPr>
          <a:xfrm>
            <a:off x="1962053" y="2541855"/>
            <a:ext cx="8267894" cy="264184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200">
                <a:latin typeface="Arial"/>
                <a:ea typeface="Arial"/>
                <a:cs typeface="Arial"/>
                <a:sym typeface="Arial"/>
              </a:defRPr>
            </a:pPr>
            <a:r>
              <a:t>The </a:t>
            </a:r>
            <a:r>
              <a:rPr b="1"/>
              <a:t>HCP</a:t>
            </a:r>
            <a:r>
              <a:t> must be able to concentrate in just one short sentence </a:t>
            </a:r>
          </a:p>
          <a:p>
            <a:pPr marL="248151" indent="-248151">
              <a:buSzPct val="100000"/>
              <a:buChar char="-"/>
              <a:defRPr sz="2200">
                <a:latin typeface="Arial"/>
                <a:ea typeface="Arial"/>
                <a:cs typeface="Arial"/>
                <a:sym typeface="Arial"/>
              </a:defRPr>
            </a:pPr>
            <a:r>
              <a:t>the problem and </a:t>
            </a:r>
          </a:p>
          <a:p>
            <a:pPr marL="248151" indent="-248151">
              <a:buSzPct val="100000"/>
              <a:buChar char="-"/>
              <a:defRPr sz="2200">
                <a:latin typeface="Arial"/>
                <a:ea typeface="Arial"/>
                <a:cs typeface="Arial"/>
                <a:sym typeface="Arial"/>
              </a:defRPr>
            </a:pPr>
            <a:r>
              <a:t>the solution </a:t>
            </a:r>
          </a:p>
          <a:p>
            <a:pPr>
              <a:defRPr sz="2200">
                <a:latin typeface="Arial"/>
                <a:ea typeface="Arial"/>
                <a:cs typeface="Arial"/>
                <a:sym typeface="Arial"/>
              </a:defRPr>
            </a:pPr>
            <a:r>
              <a:t>you propose. </a:t>
            </a:r>
          </a:p>
          <a:p>
            <a:pPr>
              <a:defRPr sz="2200">
                <a:latin typeface="Arial"/>
                <a:ea typeface="Arial"/>
                <a:cs typeface="Arial"/>
                <a:sym typeface="Arial"/>
              </a:defRPr>
            </a:pPr>
          </a:p>
          <a:p>
            <a:pPr algn="ctr">
              <a:defRPr b="1" sz="2200">
                <a:solidFill>
                  <a:srgbClr val="FF2600"/>
                </a:solidFill>
                <a:latin typeface="Arial"/>
                <a:ea typeface="Arial"/>
                <a:cs typeface="Arial"/>
                <a:sym typeface="Arial"/>
              </a:defRPr>
            </a:pPr>
            <a:r>
              <a:t>!!!If you come up with the right HCP, </a:t>
            </a:r>
          </a:p>
          <a:p>
            <a:pPr algn="ctr">
              <a:defRPr b="1" sz="2200">
                <a:solidFill>
                  <a:srgbClr val="FF2600"/>
                </a:solidFill>
                <a:latin typeface="Arial"/>
                <a:ea typeface="Arial"/>
                <a:cs typeface="Arial"/>
                <a:sym typeface="Arial"/>
              </a:defRPr>
            </a:pPr>
            <a:r>
              <a:t>you increase your chances of success!!!</a:t>
            </a:r>
          </a:p>
        </p:txBody>
      </p:sp>
      <p:sp>
        <p:nvSpPr>
          <p:cNvPr id="170" name="1.3 How to Build an Effectiv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How to Build an Effective HCP</a:t>
            </a:r>
          </a:p>
        </p:txBody>
      </p:sp>
      <p:pic>
        <p:nvPicPr>
          <p:cNvPr id="171" name="1000131-200.png" descr="1000131-200.png"/>
          <p:cNvPicPr>
            <a:picLocks noChangeAspect="1"/>
          </p:cNvPicPr>
          <p:nvPr/>
        </p:nvPicPr>
        <p:blipFill>
          <a:blip r:embed="rId5">
            <a:extLst/>
          </a:blip>
          <a:stretch>
            <a:fillRect/>
          </a:stretch>
        </p:blipFill>
        <p:spPr>
          <a:xfrm>
            <a:off x="8726641" y="3429000"/>
            <a:ext cx="2540001"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wipe(left)" transition="in">
                                      <p:cBhvr>
                                        <p:cTn id="7" dur="500"/>
                                        <p:tgtEl>
                                          <p:spTgt spid="16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65"/>
                                        </p:tgtEl>
                                        <p:attrNameLst>
                                          <p:attrName>style.visibility</p:attrName>
                                        </p:attrNameLst>
                                      </p:cBhvr>
                                      <p:to>
                                        <p:strVal val="visible"/>
                                      </p:to>
                                    </p:set>
                                    <p:anim calcmode="lin" valueType="num">
                                      <p:cBhvr>
                                        <p:cTn id="11" dur="1000" fill="hold"/>
                                        <p:tgtEl>
                                          <p:spTgt spid="165"/>
                                        </p:tgtEl>
                                        <p:attrNameLst>
                                          <p:attrName>ppt_x</p:attrName>
                                        </p:attrNameLst>
                                      </p:cBhvr>
                                      <p:tavLst>
                                        <p:tav tm="0">
                                          <p:val>
                                            <p:strVal val="#ppt_x"/>
                                          </p:val>
                                        </p:tav>
                                        <p:tav tm="100000">
                                          <p:val>
                                            <p:strVal val="#ppt_x"/>
                                          </p:val>
                                        </p:tav>
                                      </p:tavLst>
                                    </p:anim>
                                    <p:anim calcmode="lin" valueType="num">
                                      <p:cBhvr>
                                        <p:cTn id="12" dur="10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P build="whole" bldLvl="1" animBg="1" rev="0" advAuto="0" spid="165"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7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7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7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77" name="The HCP should be brief a sentence or two, no more!…"/>
          <p:cNvSpPr txBox="1"/>
          <p:nvPr/>
        </p:nvSpPr>
        <p:spPr>
          <a:xfrm>
            <a:off x="2046757" y="2238851"/>
            <a:ext cx="9193213" cy="384111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34210" indent="-334210">
              <a:buSzPct val="100000"/>
              <a:buAutoNum type="alphaLcPeriod" startAt="1"/>
              <a:defRPr b="1" sz="2200">
                <a:latin typeface="Arial"/>
                <a:ea typeface="Arial"/>
                <a:cs typeface="Arial"/>
                <a:sym typeface="Arial"/>
              </a:defRPr>
            </a:pPr>
            <a:r>
              <a:t>The HCP should be brief</a:t>
            </a:r>
            <a:br/>
            <a:r>
              <a:rPr b="0" i="1"/>
              <a:t>a sentence or two, no more!</a:t>
            </a:r>
            <a:br>
              <a:rPr b="0" i="1"/>
            </a:br>
            <a:r>
              <a:rPr b="0"/>
              <a:t> </a:t>
            </a:r>
            <a:endParaRPr b="0"/>
          </a:p>
          <a:p>
            <a:pPr marL="334210" indent="-334210">
              <a:buSzPct val="100000"/>
              <a:buAutoNum type="alphaLcPeriod" startAt="1"/>
              <a:defRPr b="1" sz="2200">
                <a:latin typeface="Arial"/>
                <a:ea typeface="Arial"/>
                <a:cs typeface="Arial"/>
                <a:sym typeface="Arial"/>
              </a:defRPr>
            </a:pPr>
            <a:r>
              <a:t>HCP need to be original and ingenious</a:t>
            </a:r>
            <a:br/>
            <a:r>
              <a:rPr b="0" i="1"/>
              <a:t>when people listen to it must think: “Why didn’t I think about it before?”</a:t>
            </a:r>
            <a:br>
              <a:rPr b="0"/>
            </a:br>
            <a:endParaRPr b="0"/>
          </a:p>
          <a:p>
            <a:pPr marL="334210" indent="-334210">
              <a:buSzPct val="100000"/>
              <a:buAutoNum type="alphaLcPeriod" startAt="1"/>
              <a:defRPr b="1" sz="2200">
                <a:latin typeface="Arial"/>
                <a:ea typeface="Arial"/>
                <a:cs typeface="Arial"/>
                <a:sym typeface="Arial"/>
              </a:defRPr>
            </a:pPr>
            <a:r>
              <a:t>HCP must focus the problem you’ll solve</a:t>
            </a:r>
            <a:br/>
            <a:r>
              <a:rPr b="0" i="1"/>
              <a:t>use analogy, juxtaposition, combination with similar prob. &amp; solutions</a:t>
            </a:r>
            <a:br>
              <a:rPr b="0" i="1"/>
            </a:br>
            <a:endParaRPr b="0"/>
          </a:p>
          <a:p>
            <a:pPr marL="334210" indent="-334210">
              <a:buSzPct val="100000"/>
              <a:buAutoNum type="alphaLcPeriod" startAt="1"/>
              <a:defRPr b="1" sz="2200">
                <a:latin typeface="Arial"/>
                <a:ea typeface="Arial"/>
                <a:cs typeface="Arial"/>
                <a:sym typeface="Arial"/>
              </a:defRPr>
            </a:pPr>
            <a:r>
              <a:t>People need to understand how you will solve it</a:t>
            </a:r>
            <a:br/>
            <a:r>
              <a:rPr b="0" i="1"/>
              <a:t>link your idea to business and formulas that people are familiar with</a:t>
            </a:r>
          </a:p>
        </p:txBody>
      </p:sp>
      <p:sp>
        <p:nvSpPr>
          <p:cNvPr id="178" name="1.3 How to Build an Effectiv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How to Build an Effective HCP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wipe(left)" transition="in">
                                      <p:cBhvr>
                                        <p:cTn id="7" dur="500"/>
                                        <p:tgtEl>
                                          <p:spTgt spid="17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73"/>
                                        </p:tgtEl>
                                        <p:attrNameLst>
                                          <p:attrName>style.visibility</p:attrName>
                                        </p:attrNameLst>
                                      </p:cBhvr>
                                      <p:to>
                                        <p:strVal val="visible"/>
                                      </p:to>
                                    </p:set>
                                    <p:anim calcmode="lin" valueType="num">
                                      <p:cBhvr>
                                        <p:cTn id="11" dur="1000" fill="hold"/>
                                        <p:tgtEl>
                                          <p:spTgt spid="173"/>
                                        </p:tgtEl>
                                        <p:attrNameLst>
                                          <p:attrName>ppt_x</p:attrName>
                                        </p:attrNameLst>
                                      </p:cBhvr>
                                      <p:tavLst>
                                        <p:tav tm="0">
                                          <p:val>
                                            <p:strVal val="#ppt_x"/>
                                          </p:val>
                                        </p:tav>
                                        <p:tav tm="100000">
                                          <p:val>
                                            <p:strVal val="#ppt_x"/>
                                          </p:val>
                                        </p:tav>
                                      </p:tavLst>
                                    </p:anim>
                                    <p:anim calcmode="lin" valueType="num">
                                      <p:cBhvr>
                                        <p:cTn id="12" dur="10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2"/>
      <p:bldP build="whole" bldLvl="1" animBg="1" rev="0" advAuto="0" spid="17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81"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82"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83"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84" name="Role-play!  put yourself in the shoes of your demanding customer or busy investor…"/>
          <p:cNvSpPr txBox="1"/>
          <p:nvPr/>
        </p:nvSpPr>
        <p:spPr>
          <a:xfrm>
            <a:off x="2046757" y="2575960"/>
            <a:ext cx="9193213" cy="316689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34210" indent="-334210">
              <a:buSzPct val="100000"/>
              <a:buAutoNum type="alphaLcPeriod" startAt="5"/>
              <a:defRPr b="1" sz="2200">
                <a:latin typeface="Arial"/>
                <a:ea typeface="Arial"/>
                <a:cs typeface="Arial"/>
                <a:sym typeface="Arial"/>
              </a:defRPr>
            </a:pPr>
            <a:r>
              <a:t>Role-play! </a:t>
            </a:r>
            <a:br>
              <a:rPr b="0"/>
            </a:br>
            <a:r>
              <a:rPr b="0" i="1"/>
              <a:t>put yourself in the shoes of your demanding customer or busy investor</a:t>
            </a:r>
            <a:br>
              <a:rPr b="0" i="1"/>
            </a:br>
            <a:endParaRPr b="0"/>
          </a:p>
          <a:p>
            <a:pPr marL="334210" indent="-334210">
              <a:buSzPct val="100000"/>
              <a:buAutoNum type="alphaLcPeriod" startAt="5"/>
              <a:defRPr b="1" sz="2200">
                <a:latin typeface="Arial"/>
                <a:ea typeface="Arial"/>
                <a:cs typeface="Arial"/>
                <a:sym typeface="Arial"/>
              </a:defRPr>
            </a:pPr>
            <a:r>
              <a:t>Crowdsource</a:t>
            </a:r>
            <a:br/>
            <a:r>
              <a:rPr b="0" i="1"/>
              <a:t>try your pitch with people you know</a:t>
            </a:r>
            <a:br>
              <a:rPr b="0" i="1"/>
            </a:br>
            <a:endParaRPr b="0"/>
          </a:p>
          <a:p>
            <a:pPr marL="334210" indent="-334210">
              <a:buSzPct val="100000"/>
              <a:buAutoNum type="alphaLcPeriod" startAt="5"/>
              <a:defRPr b="1" sz="2200">
                <a:latin typeface="Arial"/>
                <a:ea typeface="Arial"/>
                <a:cs typeface="Arial"/>
                <a:sym typeface="Arial"/>
              </a:defRPr>
            </a:pPr>
            <a:r>
              <a:t>Keep going…</a:t>
            </a:r>
            <a:br/>
            <a:r>
              <a:rPr b="0" i="1"/>
              <a:t>Your first idea could be not your best idea. Keep brainstorming until something click and you think: “Why don’t before?”</a:t>
            </a:r>
            <a:r>
              <a:rPr b="0"/>
              <a:t> </a:t>
            </a:r>
          </a:p>
        </p:txBody>
      </p:sp>
      <p:sp>
        <p:nvSpPr>
          <p:cNvPr id="185" name="1.3 How to Build an Effective HCP"/>
          <p:cNvSpPr txBox="1"/>
          <p:nvPr/>
        </p:nvSpPr>
        <p:spPr>
          <a:xfrm>
            <a:off x="4195762" y="1467802"/>
            <a:ext cx="704420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1.3 How to Build an Effective HCP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wipe(left)" transition="in">
                                      <p:cBhvr>
                                        <p:cTn id="7" dur="500"/>
                                        <p:tgtEl>
                                          <p:spTgt spid="183"/>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80"/>
                                        </p:tgtEl>
                                        <p:attrNameLst>
                                          <p:attrName>style.visibility</p:attrName>
                                        </p:attrNameLst>
                                      </p:cBhvr>
                                      <p:to>
                                        <p:strVal val="visible"/>
                                      </p:to>
                                    </p:set>
                                    <p:anim calcmode="lin" valueType="num">
                                      <p:cBhvr>
                                        <p:cTn id="11" dur="1000" fill="hold"/>
                                        <p:tgtEl>
                                          <p:spTgt spid="180"/>
                                        </p:tgtEl>
                                        <p:attrNameLst>
                                          <p:attrName>ppt_x</p:attrName>
                                        </p:attrNameLst>
                                      </p:cBhvr>
                                      <p:tavLst>
                                        <p:tav tm="0">
                                          <p:val>
                                            <p:strVal val="#ppt_x"/>
                                          </p:val>
                                        </p:tav>
                                        <p:tav tm="100000">
                                          <p:val>
                                            <p:strVal val="#ppt_x"/>
                                          </p:val>
                                        </p:tav>
                                      </p:tavLst>
                                    </p:anim>
                                    <p:anim calcmode="lin" valueType="num">
                                      <p:cBhvr>
                                        <p:cTn id="12"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2"/>
      <p:bldP build="whole" bldLvl="1" animBg="1" rev="0" advAuto="0" spid="183"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188"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89"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90"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91" name="The Javelin Board is a visual board that helps you testing your plans and turn your ideas into experiments by:…"/>
          <p:cNvSpPr txBox="1"/>
          <p:nvPr/>
        </p:nvSpPr>
        <p:spPr>
          <a:xfrm>
            <a:off x="2244724" y="2417131"/>
            <a:ext cx="9021918" cy="32302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600">
                <a:latin typeface="Arial"/>
                <a:ea typeface="Arial"/>
                <a:cs typeface="Arial"/>
                <a:sym typeface="Arial"/>
              </a:defRPr>
            </a:pPr>
            <a:r>
              <a:t>The </a:t>
            </a:r>
            <a:r>
              <a:rPr b="1"/>
              <a:t>Javelin Board </a:t>
            </a:r>
            <a:r>
              <a:t>is a visual board that helps you testing your plans and turn your ideas into experiments by:</a:t>
            </a:r>
          </a:p>
          <a:p>
            <a:pPr algn="just">
              <a:defRPr sz="2600">
                <a:latin typeface="Arial"/>
                <a:ea typeface="Arial"/>
                <a:cs typeface="Arial"/>
                <a:sym typeface="Arial"/>
              </a:defRPr>
            </a:pPr>
          </a:p>
          <a:p>
            <a:pPr marL="304549" indent="-304549" algn="just">
              <a:buSzPct val="100000"/>
              <a:buChar char="-"/>
              <a:defRPr sz="2600">
                <a:latin typeface="Arial"/>
                <a:ea typeface="Arial"/>
                <a:cs typeface="Arial"/>
                <a:sym typeface="Arial"/>
              </a:defRPr>
            </a:pPr>
            <a:r>
              <a:t>defining hypothesis: Customer, Problem &amp; Solution; </a:t>
            </a:r>
          </a:p>
          <a:p>
            <a:pPr marL="304549" indent="-304549" algn="just">
              <a:buSzPct val="100000"/>
              <a:buChar char="-"/>
              <a:defRPr sz="2600">
                <a:latin typeface="Arial"/>
                <a:ea typeface="Arial"/>
                <a:cs typeface="Arial"/>
                <a:sym typeface="Arial"/>
              </a:defRPr>
            </a:pPr>
            <a:r>
              <a:t>identifying the riskiest assumptions to test; </a:t>
            </a:r>
          </a:p>
          <a:p>
            <a:pPr marL="304549" indent="-304549" algn="just">
              <a:buSzPct val="100000"/>
              <a:buChar char="-"/>
              <a:defRPr sz="2600">
                <a:latin typeface="Arial"/>
                <a:ea typeface="Arial"/>
                <a:cs typeface="Arial"/>
                <a:sym typeface="Arial"/>
              </a:defRPr>
            </a:pPr>
            <a:r>
              <a:t>defining experimentation methods and success criteria;</a:t>
            </a:r>
          </a:p>
          <a:p>
            <a:pPr marL="304549" indent="-304549" algn="just">
              <a:buSzPct val="100000"/>
              <a:buChar char="-"/>
              <a:defRPr sz="2600">
                <a:latin typeface="Arial"/>
                <a:ea typeface="Arial"/>
                <a:cs typeface="Arial"/>
                <a:sym typeface="Arial"/>
              </a:defRPr>
            </a:pPr>
            <a:r>
              <a:t>collecting data; </a:t>
            </a:r>
          </a:p>
          <a:p>
            <a:pPr marL="304549" indent="-304549" algn="just">
              <a:buSzPct val="100000"/>
              <a:buChar char="-"/>
              <a:defRPr sz="2600">
                <a:latin typeface="Arial"/>
                <a:ea typeface="Arial"/>
                <a:cs typeface="Arial"/>
                <a:sym typeface="Arial"/>
              </a:defRPr>
            </a:pPr>
            <a:r>
              <a:t>analysing results and learn.</a:t>
            </a:r>
          </a:p>
        </p:txBody>
      </p:sp>
      <p:sp>
        <p:nvSpPr>
          <p:cNvPr id="192" name="2.1 Purpose and Functioning"/>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Purpose and Functioning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wipe(left)" transition="in">
                                      <p:cBhvr>
                                        <p:cTn id="7" dur="500"/>
                                        <p:tgtEl>
                                          <p:spTgt spid="19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87"/>
                                        </p:tgtEl>
                                        <p:attrNameLst>
                                          <p:attrName>style.visibility</p:attrName>
                                        </p:attrNameLst>
                                      </p:cBhvr>
                                      <p:to>
                                        <p:strVal val="visible"/>
                                      </p:to>
                                    </p:set>
                                    <p:anim calcmode="lin" valueType="num">
                                      <p:cBhvr>
                                        <p:cTn id="11" dur="1000" fill="hold"/>
                                        <p:tgtEl>
                                          <p:spTgt spid="187"/>
                                        </p:tgtEl>
                                        <p:attrNameLst>
                                          <p:attrName>ppt_x</p:attrName>
                                        </p:attrNameLst>
                                      </p:cBhvr>
                                      <p:tavLst>
                                        <p:tav tm="0">
                                          <p:val>
                                            <p:strVal val="#ppt_x"/>
                                          </p:val>
                                        </p:tav>
                                        <p:tav tm="100000">
                                          <p:val>
                                            <p:strVal val="#ppt_x"/>
                                          </p:val>
                                        </p:tav>
                                      </p:tavLst>
                                    </p:anim>
                                    <p:anim calcmode="lin" valueType="num">
                                      <p:cBhvr>
                                        <p:cTn id="12"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2"/>
      <p:bldP build="whole" bldLvl="1" animBg="1" rev="0" advAuto="0" spid="19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19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96"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97"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98" name="The Javelin Board is:…"/>
          <p:cNvSpPr txBox="1"/>
          <p:nvPr/>
        </p:nvSpPr>
        <p:spPr>
          <a:xfrm>
            <a:off x="2705099" y="2417339"/>
            <a:ext cx="7688913" cy="3229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700">
                <a:latin typeface="Arial"/>
                <a:ea typeface="Arial"/>
                <a:cs typeface="Arial"/>
                <a:sym typeface="Arial"/>
              </a:defRPr>
            </a:pPr>
            <a:r>
              <a:t>The </a:t>
            </a:r>
            <a:r>
              <a:rPr b="1"/>
              <a:t>Javelin Board </a:t>
            </a:r>
            <a:r>
              <a:t>is:</a:t>
            </a:r>
          </a:p>
          <a:p>
            <a:pPr>
              <a:defRPr sz="2700">
                <a:latin typeface="Arial"/>
                <a:ea typeface="Arial"/>
                <a:cs typeface="Arial"/>
                <a:sym typeface="Arial"/>
              </a:defRPr>
            </a:pPr>
            <a:r>
              <a:t> </a:t>
            </a:r>
          </a:p>
          <a:p>
            <a:pPr marL="304549" indent="-304549">
              <a:buSzPct val="100000"/>
              <a:buChar char="-"/>
              <a:defRPr sz="2700">
                <a:latin typeface="Arial"/>
                <a:ea typeface="Arial"/>
                <a:cs typeface="Arial"/>
                <a:sym typeface="Arial"/>
              </a:defRPr>
            </a:pPr>
            <a:r>
              <a:t>easy to understand</a:t>
            </a:r>
          </a:p>
          <a:p>
            <a:pPr marL="304549" indent="-304549">
              <a:buSzPct val="100000"/>
              <a:buChar char="-"/>
              <a:defRPr sz="2700">
                <a:latin typeface="Arial"/>
                <a:ea typeface="Arial"/>
                <a:cs typeface="Arial"/>
                <a:sym typeface="Arial"/>
              </a:defRPr>
            </a:pPr>
            <a:r>
              <a:t>fun</a:t>
            </a:r>
          </a:p>
          <a:p>
            <a:pPr marL="304549" indent="-304549">
              <a:buSzPct val="100000"/>
              <a:buChar char="-"/>
              <a:defRPr sz="2700">
                <a:latin typeface="Arial"/>
                <a:ea typeface="Arial"/>
                <a:cs typeface="Arial"/>
                <a:sym typeface="Arial"/>
              </a:defRPr>
            </a:pPr>
            <a:r>
              <a:t>engaging </a:t>
            </a:r>
          </a:p>
          <a:p>
            <a:pPr marL="304549" indent="-304549">
              <a:buSzPct val="100000"/>
              <a:buChar char="-"/>
              <a:defRPr sz="2700">
                <a:latin typeface="Arial"/>
                <a:ea typeface="Arial"/>
                <a:cs typeface="Arial"/>
                <a:sym typeface="Arial"/>
              </a:defRPr>
            </a:pPr>
            <a:r>
              <a:t>gets you started quickly</a:t>
            </a:r>
          </a:p>
          <a:p>
            <a:pPr marL="304549" indent="-304549">
              <a:buSzPct val="100000"/>
              <a:buChar char="-"/>
              <a:defRPr sz="2700">
                <a:latin typeface="Arial"/>
                <a:ea typeface="Arial"/>
                <a:cs typeface="Arial"/>
                <a:sym typeface="Arial"/>
              </a:defRPr>
            </a:pPr>
            <a:r>
              <a:t>helps you taking decision to pivot or persevere</a:t>
            </a:r>
          </a:p>
          <a:p>
            <a:pPr marL="304549" indent="-304549">
              <a:buSzPct val="100000"/>
              <a:buChar char="-"/>
              <a:defRPr sz="2700">
                <a:latin typeface="Arial"/>
                <a:ea typeface="Arial"/>
                <a:cs typeface="Arial"/>
                <a:sym typeface="Arial"/>
              </a:defRPr>
            </a:pPr>
            <a:r>
              <a:t>helps you to focus failure fast to succeed faster!</a:t>
            </a:r>
          </a:p>
        </p:txBody>
      </p:sp>
      <p:sp>
        <p:nvSpPr>
          <p:cNvPr id="199" name="2.1 Purpose and Functioning"/>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Purpose and Functioning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wipe(left)" transition="in">
                                      <p:cBhvr>
                                        <p:cTn id="7" dur="500"/>
                                        <p:tgtEl>
                                          <p:spTgt spid="197"/>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94"/>
                                        </p:tgtEl>
                                        <p:attrNameLst>
                                          <p:attrName>style.visibility</p:attrName>
                                        </p:attrNameLst>
                                      </p:cBhvr>
                                      <p:to>
                                        <p:strVal val="visible"/>
                                      </p:to>
                                    </p:set>
                                    <p:anim calcmode="lin" valueType="num">
                                      <p:cBhvr>
                                        <p:cTn id="11" dur="1000" fill="hold"/>
                                        <p:tgtEl>
                                          <p:spTgt spid="194"/>
                                        </p:tgtEl>
                                        <p:attrNameLst>
                                          <p:attrName>ppt_x</p:attrName>
                                        </p:attrNameLst>
                                      </p:cBhvr>
                                      <p:tavLst>
                                        <p:tav tm="0">
                                          <p:val>
                                            <p:strVal val="#ppt_x"/>
                                          </p:val>
                                        </p:tav>
                                        <p:tav tm="100000">
                                          <p:val>
                                            <p:strVal val="#ppt_x"/>
                                          </p:val>
                                        </p:tav>
                                      </p:tavLst>
                                    </p:anim>
                                    <p:anim calcmode="lin" valueType="num">
                                      <p:cBhvr>
                                        <p:cTn id="12" dur="10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P build="whole" bldLvl="1" animBg="1" rev="0" advAuto="0" spid="194"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0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0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0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05" name="Through the Javelin Board you will:…"/>
          <p:cNvSpPr txBox="1"/>
          <p:nvPr/>
        </p:nvSpPr>
        <p:spPr>
          <a:xfrm>
            <a:off x="4253574" y="2735412"/>
            <a:ext cx="7013068" cy="259367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Through the </a:t>
            </a:r>
            <a:r>
              <a:rPr b="1"/>
              <a:t>Javelin Board</a:t>
            </a:r>
            <a:r>
              <a:t> you will: </a:t>
            </a:r>
          </a:p>
          <a:p>
            <a:pPr>
              <a:defRPr sz="2700">
                <a:latin typeface="Arial"/>
                <a:ea typeface="Arial"/>
                <a:cs typeface="Arial"/>
                <a:sym typeface="Arial"/>
              </a:defRPr>
            </a:pPr>
          </a:p>
          <a:p>
            <a:pPr marL="220578" indent="-220578">
              <a:buSzPct val="100000"/>
              <a:buChar char="•"/>
              <a:defRPr sz="2700">
                <a:latin typeface="Arial"/>
                <a:ea typeface="Arial"/>
                <a:cs typeface="Arial"/>
                <a:sym typeface="Arial"/>
              </a:defRPr>
            </a:pPr>
            <a:r>
              <a:t>Identify your customer;</a:t>
            </a:r>
          </a:p>
          <a:p>
            <a:pPr marL="220578" indent="-220578">
              <a:buSzPct val="100000"/>
              <a:buChar char="•"/>
              <a:defRPr sz="2700">
                <a:latin typeface="Arial"/>
                <a:ea typeface="Arial"/>
                <a:cs typeface="Arial"/>
                <a:sym typeface="Arial"/>
              </a:defRPr>
            </a:pPr>
            <a:r>
              <a:t>define the problem/solution fit;</a:t>
            </a:r>
          </a:p>
          <a:p>
            <a:pPr marL="220578" indent="-220578">
              <a:buSzPct val="100000"/>
              <a:buChar char="•"/>
              <a:defRPr sz="2700">
                <a:latin typeface="Arial"/>
                <a:ea typeface="Arial"/>
                <a:cs typeface="Arial"/>
                <a:sym typeface="Arial"/>
              </a:defRPr>
            </a:pPr>
            <a:r>
              <a:t>validate your ideas; </a:t>
            </a:r>
          </a:p>
          <a:p>
            <a:pPr marL="220578" indent="-220578">
              <a:buSzPct val="100000"/>
              <a:buChar char="•"/>
              <a:defRPr sz="2700">
                <a:latin typeface="Arial"/>
                <a:ea typeface="Arial"/>
                <a:cs typeface="Arial"/>
                <a:sym typeface="Arial"/>
              </a:defRPr>
            </a:pPr>
            <a:r>
              <a:t>define the optimal strategy for your start-up.</a:t>
            </a:r>
          </a:p>
        </p:txBody>
      </p:sp>
      <p:sp>
        <p:nvSpPr>
          <p:cNvPr id="206" name="2.1 Purpose and Functioning"/>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Purpose and Functioning</a:t>
            </a:r>
          </a:p>
        </p:txBody>
      </p:sp>
      <p:pic>
        <p:nvPicPr>
          <p:cNvPr id="207" name="4094004.jpg" descr="4094004.jpg"/>
          <p:cNvPicPr>
            <a:picLocks noChangeAspect="1"/>
          </p:cNvPicPr>
          <p:nvPr/>
        </p:nvPicPr>
        <p:blipFill>
          <a:blip r:embed="rId5">
            <a:extLst/>
          </a:blip>
          <a:stretch>
            <a:fillRect/>
          </a:stretch>
        </p:blipFill>
        <p:spPr>
          <a:xfrm>
            <a:off x="752475" y="2539999"/>
            <a:ext cx="2984501" cy="2984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4"/>
                                        </p:tgtEl>
                                        <p:attrNameLst>
                                          <p:attrName>style.visibility</p:attrName>
                                        </p:attrNameLst>
                                      </p:cBhvr>
                                      <p:to>
                                        <p:strVal val="visible"/>
                                      </p:to>
                                    </p:set>
                                    <p:animEffect filter="wipe(left)" transition="in">
                                      <p:cBhvr>
                                        <p:cTn id="7" dur="500"/>
                                        <p:tgtEl>
                                          <p:spTgt spid="20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01"/>
                                        </p:tgtEl>
                                        <p:attrNameLst>
                                          <p:attrName>style.visibility</p:attrName>
                                        </p:attrNameLst>
                                      </p:cBhvr>
                                      <p:to>
                                        <p:strVal val="visible"/>
                                      </p:to>
                                    </p:set>
                                    <p:anim calcmode="lin" valueType="num">
                                      <p:cBhvr>
                                        <p:cTn id="11" dur="1000" fill="hold"/>
                                        <p:tgtEl>
                                          <p:spTgt spid="201"/>
                                        </p:tgtEl>
                                        <p:attrNameLst>
                                          <p:attrName>ppt_x</p:attrName>
                                        </p:attrNameLst>
                                      </p:cBhvr>
                                      <p:tavLst>
                                        <p:tav tm="0">
                                          <p:val>
                                            <p:strVal val="#ppt_x"/>
                                          </p:val>
                                        </p:tav>
                                        <p:tav tm="100000">
                                          <p:val>
                                            <p:strVal val="#ppt_x"/>
                                          </p:val>
                                        </p:tav>
                                      </p:tavLst>
                                    </p:anim>
                                    <p:anim calcmode="lin" valueType="num">
                                      <p:cBhvr>
                                        <p:cTn id="12" dur="10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1"/>
      <p:bldP build="whole" bldLvl="1" animBg="1" rev="0" advAuto="0" spid="201"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8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82" name="image.png" descr="image.png"/>
          <p:cNvPicPr>
            <a:picLocks noChangeAspect="1"/>
          </p:cNvPicPr>
          <p:nvPr/>
        </p:nvPicPr>
        <p:blipFill>
          <a:blip r:embed="rId4">
            <a:extLst/>
          </a:blip>
          <a:stretch>
            <a:fillRect/>
          </a:stretch>
        </p:blipFill>
        <p:spPr>
          <a:xfrm>
            <a:off x="293687" y="438150"/>
            <a:ext cx="3902076" cy="1219200"/>
          </a:xfrm>
          <a:prstGeom prst="rect">
            <a:avLst/>
          </a:prstGeom>
          <a:ln w="12700">
            <a:miter lim="400000"/>
          </a:ln>
        </p:spPr>
      </p:pic>
      <p:sp>
        <p:nvSpPr>
          <p:cNvPr id="83" name="Objectives and Goals"/>
          <p:cNvSpPr txBox="1"/>
          <p:nvPr/>
        </p:nvSpPr>
        <p:spPr>
          <a:xfrm>
            <a:off x="5665787" y="661987"/>
            <a:ext cx="5855852"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pPr/>
            <a:r>
              <a:t>Objectives and Goals</a:t>
            </a:r>
          </a:p>
        </p:txBody>
      </p:sp>
      <p:sp>
        <p:nvSpPr>
          <p:cNvPr id="84" name="At the end of this module you will be able to:…"/>
          <p:cNvSpPr txBox="1"/>
          <p:nvPr/>
        </p:nvSpPr>
        <p:spPr>
          <a:xfrm>
            <a:off x="546546" y="2106612"/>
            <a:ext cx="11351767" cy="35185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80962">
              <a:lnSpc>
                <a:spcPct val="150000"/>
              </a:lnSpc>
              <a:defRPr sz="3200">
                <a:latin typeface="Arial Rounded MT Bold"/>
                <a:ea typeface="Arial Rounded MT Bold"/>
                <a:cs typeface="Arial Rounded MT Bold"/>
                <a:sym typeface="Arial Rounded MT Bold"/>
              </a:defRPr>
            </a:pPr>
            <a:r>
              <a:t>At the end of this module you will be able to:</a:t>
            </a:r>
          </a:p>
          <a:p>
            <a:pPr marL="330200" indent="-330200">
              <a:lnSpc>
                <a:spcPct val="150000"/>
              </a:lnSpc>
              <a:buSzPct val="100000"/>
              <a:buChar char="✦"/>
              <a:defRPr sz="2700">
                <a:latin typeface="Arial"/>
                <a:ea typeface="Arial"/>
                <a:cs typeface="Arial"/>
                <a:sym typeface="Arial"/>
              </a:defRPr>
            </a:pPr>
            <a:r>
              <a:t>Effectively communicate your business (idea, aim, products, services)</a:t>
            </a:r>
          </a:p>
          <a:p>
            <a:pPr marL="330200" indent="-330200">
              <a:lnSpc>
                <a:spcPct val="150000"/>
              </a:lnSpc>
              <a:buSzPct val="100000"/>
              <a:buChar char="✦"/>
              <a:defRPr sz="2700">
                <a:latin typeface="Arial"/>
                <a:ea typeface="Arial"/>
                <a:cs typeface="Arial"/>
                <a:sym typeface="Arial"/>
              </a:defRPr>
            </a:pPr>
            <a:r>
              <a:t>Write a strong High Concept Pitch for your business</a:t>
            </a:r>
          </a:p>
          <a:p>
            <a:pPr marL="330200" indent="-330200">
              <a:lnSpc>
                <a:spcPct val="150000"/>
              </a:lnSpc>
              <a:buSzPct val="100000"/>
              <a:buChar char="✦"/>
              <a:defRPr sz="2700">
                <a:latin typeface="Arial"/>
                <a:ea typeface="Arial"/>
                <a:cs typeface="Arial"/>
                <a:sym typeface="Arial"/>
              </a:defRPr>
            </a:pPr>
            <a:r>
              <a:t>Validate your idea through experiments</a:t>
            </a:r>
          </a:p>
          <a:p>
            <a:pPr marL="330200" indent="-330200">
              <a:lnSpc>
                <a:spcPct val="150000"/>
              </a:lnSpc>
              <a:buSzPct val="100000"/>
              <a:buChar char="✦"/>
              <a:defRPr sz="2700">
                <a:latin typeface="Arial"/>
                <a:ea typeface="Arial"/>
                <a:cs typeface="Arial"/>
                <a:sym typeface="Arial"/>
              </a:defRPr>
            </a:pPr>
            <a:r>
              <a:t>Discover your customer: know her/him best, reach her/him easily</a:t>
            </a:r>
          </a:p>
          <a:p>
            <a:pPr marL="330200" indent="-330200">
              <a:lnSpc>
                <a:spcPct val="150000"/>
              </a:lnSpc>
              <a:buSzPct val="100000"/>
              <a:buChar char="✦"/>
              <a:defRPr sz="2700">
                <a:latin typeface="Arial"/>
                <a:ea typeface="Arial"/>
                <a:cs typeface="Arial"/>
                <a:sym typeface="Arial"/>
              </a:defRPr>
            </a:pPr>
            <a:r>
              <a:t>Lean Start-ups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2"/>
                                        </p:tgtEl>
                                        <p:attrNameLst>
                                          <p:attrName>style.visibility</p:attrName>
                                        </p:attrNameLst>
                                      </p:cBhvr>
                                      <p:to>
                                        <p:strVal val="visible"/>
                                      </p:to>
                                    </p:set>
                                    <p:animEffect filter="wipe(left)" transition="in">
                                      <p:cBhvr>
                                        <p:cTn id="7"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1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1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12"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13" name="Left side:…"/>
          <p:cNvSpPr txBox="1"/>
          <p:nvPr/>
        </p:nvSpPr>
        <p:spPr>
          <a:xfrm>
            <a:off x="1092993" y="2654243"/>
            <a:ext cx="2303464" cy="270997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Left side:</a:t>
            </a:r>
          </a:p>
          <a:p>
            <a:pPr>
              <a:defRPr i="1" sz="2200">
                <a:latin typeface="Arial"/>
                <a:ea typeface="Arial"/>
                <a:cs typeface="Arial"/>
                <a:sym typeface="Arial"/>
              </a:defRPr>
            </a:pPr>
            <a:r>
              <a:t>You must start from here! </a:t>
            </a:r>
          </a:p>
          <a:p>
            <a:pPr>
              <a:defRPr i="1" sz="1000">
                <a:latin typeface="Arial"/>
                <a:ea typeface="Arial"/>
                <a:cs typeface="Arial"/>
                <a:sym typeface="Arial"/>
              </a:defRPr>
            </a:pPr>
          </a:p>
          <a:p>
            <a:pPr>
              <a:defRPr sz="2000">
                <a:latin typeface="Arial"/>
                <a:ea typeface="Arial"/>
                <a:cs typeface="Arial"/>
                <a:sym typeface="Arial"/>
              </a:defRPr>
            </a:pPr>
            <a:r>
              <a:t>It is the brainstorming side, in which hypothesis</a:t>
            </a:r>
          </a:p>
          <a:p>
            <a:pPr>
              <a:defRPr i="1" sz="2000">
                <a:latin typeface="Arial"/>
                <a:ea typeface="Arial"/>
                <a:cs typeface="Arial"/>
                <a:sym typeface="Arial"/>
              </a:defRPr>
            </a:pPr>
            <a:r>
              <a:rPr i="0"/>
              <a:t>to test will be listed through post-its</a:t>
            </a:r>
            <a:r>
              <a:t> </a:t>
            </a:r>
          </a:p>
        </p:txBody>
      </p:sp>
      <p:sp>
        <p:nvSpPr>
          <p:cNvPr id="214" name="2.1 Purpose and Functioning"/>
          <p:cNvSpPr txBox="1"/>
          <p:nvPr/>
        </p:nvSpPr>
        <p:spPr>
          <a:xfrm>
            <a:off x="5507568" y="1213485"/>
            <a:ext cx="575907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2.1 Purpose and Functioning</a:t>
            </a:r>
          </a:p>
        </p:txBody>
      </p:sp>
      <p:pic>
        <p:nvPicPr>
          <p:cNvPr id="215" name="1*2yL_62ZUClv_4aB4fwCAXw-2.jpeg" descr="1*2yL_62ZUClv_4aB4fwCAXw-2.jpeg"/>
          <p:cNvPicPr>
            <a:picLocks noChangeAspect="1"/>
          </p:cNvPicPr>
          <p:nvPr/>
        </p:nvPicPr>
        <p:blipFill>
          <a:blip r:embed="rId5">
            <a:extLst/>
          </a:blip>
          <a:stretch>
            <a:fillRect/>
          </a:stretch>
        </p:blipFill>
        <p:spPr>
          <a:xfrm>
            <a:off x="3720713" y="2427969"/>
            <a:ext cx="4750574" cy="3162525"/>
          </a:xfrm>
          <a:prstGeom prst="rect">
            <a:avLst/>
          </a:prstGeom>
          <a:ln w="12700">
            <a:miter lim="400000"/>
          </a:ln>
        </p:spPr>
      </p:pic>
      <p:sp>
        <p:nvSpPr>
          <p:cNvPr id="216" name="Right side:…"/>
          <p:cNvSpPr txBox="1"/>
          <p:nvPr/>
        </p:nvSpPr>
        <p:spPr>
          <a:xfrm>
            <a:off x="8795543" y="2028811"/>
            <a:ext cx="3102770" cy="2003439"/>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Right side:</a:t>
            </a:r>
          </a:p>
          <a:p>
            <a:pPr>
              <a:defRPr i="1" sz="2200">
                <a:latin typeface="Arial"/>
                <a:ea typeface="Arial"/>
                <a:cs typeface="Arial"/>
                <a:sym typeface="Arial"/>
              </a:defRPr>
            </a:pPr>
            <a:r>
              <a:t>Your second step! </a:t>
            </a:r>
          </a:p>
          <a:p>
            <a:pPr>
              <a:defRPr sz="1000">
                <a:latin typeface="Arial"/>
                <a:ea typeface="Arial"/>
                <a:cs typeface="Arial"/>
                <a:sym typeface="Arial"/>
              </a:defRPr>
            </a:pPr>
          </a:p>
          <a:p>
            <a:pPr>
              <a:defRPr sz="2000">
                <a:latin typeface="Arial"/>
                <a:ea typeface="Arial"/>
                <a:cs typeface="Arial"/>
                <a:sym typeface="Arial"/>
              </a:defRPr>
            </a:pPr>
            <a:r>
              <a:t>It is the execute area, where the experiments will be carried out. </a:t>
            </a:r>
          </a:p>
        </p:txBody>
      </p:sp>
      <p:sp>
        <p:nvSpPr>
          <p:cNvPr id="217" name="Up to the bottom:…"/>
          <p:cNvSpPr txBox="1"/>
          <p:nvPr/>
        </p:nvSpPr>
        <p:spPr>
          <a:xfrm>
            <a:off x="8795543" y="4032250"/>
            <a:ext cx="3102770" cy="221138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i="1" sz="2200">
                <a:latin typeface="Arial"/>
                <a:ea typeface="Arial"/>
                <a:cs typeface="Arial"/>
                <a:sym typeface="Arial"/>
              </a:defRPr>
            </a:pPr>
            <a:r>
              <a:t>Up to the bottom:</a:t>
            </a:r>
          </a:p>
          <a:p>
            <a:pPr>
              <a:defRPr i="1" sz="2200">
                <a:latin typeface="Arial"/>
                <a:ea typeface="Arial"/>
                <a:cs typeface="Arial"/>
                <a:sym typeface="Arial"/>
              </a:defRPr>
            </a:pPr>
            <a:r>
              <a:t>Get out of the building! </a:t>
            </a:r>
          </a:p>
          <a:p>
            <a:pPr>
              <a:defRPr sz="1000">
                <a:latin typeface="Arial"/>
                <a:ea typeface="Arial"/>
                <a:cs typeface="Arial"/>
                <a:sym typeface="Arial"/>
              </a:defRPr>
            </a:pPr>
          </a:p>
          <a:p>
            <a:pPr>
              <a:defRPr sz="2000">
                <a:latin typeface="Arial"/>
                <a:ea typeface="Arial"/>
                <a:cs typeface="Arial"/>
                <a:sym typeface="Arial"/>
              </a:defRPr>
            </a:pPr>
            <a:r>
              <a:t>It is here that you will have the results, will take a decision and learn from the process itself! </a:t>
            </a:r>
          </a:p>
        </p:txBody>
      </p:sp>
      <p:sp>
        <p:nvSpPr>
          <p:cNvPr id="218" name="Triangolo"/>
          <p:cNvSpPr/>
          <p:nvPr/>
        </p:nvSpPr>
        <p:spPr>
          <a:xfrm rot="16200000">
            <a:off x="8269076" y="2921827"/>
            <a:ext cx="826005" cy="2174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
        <p:nvSpPr>
          <p:cNvPr id="219" name="Triangolo"/>
          <p:cNvSpPr/>
          <p:nvPr/>
        </p:nvSpPr>
        <p:spPr>
          <a:xfrm rot="16200000">
            <a:off x="8269076" y="5029241"/>
            <a:ext cx="826005" cy="217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
        <p:nvSpPr>
          <p:cNvPr id="220" name="Triangolo"/>
          <p:cNvSpPr/>
          <p:nvPr/>
        </p:nvSpPr>
        <p:spPr>
          <a:xfrm rot="5400000">
            <a:off x="3096919" y="3923547"/>
            <a:ext cx="826005" cy="217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solidFill>
          <a:ln>
            <a:solidFill>
              <a:srgbClr val="46AAC4"/>
            </a:solidFill>
          </a:ln>
          <a:effectLst>
            <a:outerShdw sx="100000" sy="100000" kx="0" ky="0" algn="b" rotWithShape="0" blurRad="38100" dist="23000" dir="5400000">
              <a:srgbClr val="000000">
                <a:alpha val="35000"/>
              </a:srgbClr>
            </a:outerShdw>
          </a:effectLst>
        </p:spPr>
        <p:txBody>
          <a:bodyPr lIns="45719" rIns="45719"/>
          <a:lstStyle/>
          <a:p>
            <a:pP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wipe(left)" transition="in">
                                      <p:cBhvr>
                                        <p:cTn id="7" dur="500"/>
                                        <p:tgtEl>
                                          <p:spTgt spid="212"/>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09"/>
                                        </p:tgtEl>
                                        <p:attrNameLst>
                                          <p:attrName>style.visibility</p:attrName>
                                        </p:attrNameLst>
                                      </p:cBhvr>
                                      <p:to>
                                        <p:strVal val="visible"/>
                                      </p:to>
                                    </p:set>
                                    <p:anim calcmode="lin" valueType="num">
                                      <p:cBhvr>
                                        <p:cTn id="11" dur="1000" fill="hold"/>
                                        <p:tgtEl>
                                          <p:spTgt spid="209"/>
                                        </p:tgtEl>
                                        <p:attrNameLst>
                                          <p:attrName>ppt_x</p:attrName>
                                        </p:attrNameLst>
                                      </p:cBhvr>
                                      <p:tavLst>
                                        <p:tav tm="0">
                                          <p:val>
                                            <p:strVal val="#ppt_x"/>
                                          </p:val>
                                        </p:tav>
                                        <p:tav tm="100000">
                                          <p:val>
                                            <p:strVal val="#ppt_x"/>
                                          </p:val>
                                        </p:tav>
                                      </p:tavLst>
                                    </p:anim>
                                    <p:anim calcmode="lin" valueType="num">
                                      <p:cBhvr>
                                        <p:cTn id="12" dur="10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2"/>
      <p:bldP build="whole" bldLvl="1" animBg="1" rev="0" advAuto="0" spid="21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23"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24"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25"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26" name="In this area hypothesis are broken down in three types:…"/>
          <p:cNvSpPr txBox="1"/>
          <p:nvPr/>
        </p:nvSpPr>
        <p:spPr>
          <a:xfrm>
            <a:off x="2705100" y="2409022"/>
            <a:ext cx="8561542"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In this area hypothesis are broken down in three types: </a:t>
            </a:r>
          </a:p>
          <a:p>
            <a:pPr>
              <a:defRPr sz="2700">
                <a:latin typeface="Arial"/>
                <a:ea typeface="Arial"/>
                <a:cs typeface="Arial"/>
                <a:sym typeface="Arial"/>
              </a:defRPr>
            </a:pPr>
          </a:p>
          <a:p>
            <a:pPr marL="240631" indent="-240631">
              <a:buSzPct val="100000"/>
              <a:buChar char="✦"/>
              <a:defRPr sz="2700">
                <a:latin typeface="Arial"/>
                <a:ea typeface="Arial"/>
                <a:cs typeface="Arial"/>
                <a:sym typeface="Arial"/>
              </a:defRPr>
            </a:pPr>
            <a:r>
              <a:t> Customer: list customer segments; </a:t>
            </a:r>
          </a:p>
          <a:p>
            <a:pPr marL="240631" indent="-240631">
              <a:buSzPct val="100000"/>
              <a:buChar char="✦"/>
              <a:defRPr sz="2700">
                <a:latin typeface="Arial"/>
                <a:ea typeface="Arial"/>
                <a:cs typeface="Arial"/>
                <a:sym typeface="Arial"/>
              </a:defRPr>
            </a:pPr>
            <a:r>
              <a:t> Problem;</a:t>
            </a:r>
          </a:p>
          <a:p>
            <a:pPr marL="240631" indent="-240631">
              <a:buSzPct val="100000"/>
              <a:buChar char="✦"/>
              <a:defRPr sz="2700">
                <a:latin typeface="Arial"/>
                <a:ea typeface="Arial"/>
                <a:cs typeface="Arial"/>
                <a:sym typeface="Arial"/>
              </a:defRPr>
            </a:pPr>
            <a:r>
              <a:t> Solution.</a:t>
            </a:r>
          </a:p>
          <a:p>
            <a:pPr>
              <a:defRPr sz="2400">
                <a:latin typeface="Arial"/>
                <a:ea typeface="Arial"/>
                <a:cs typeface="Arial"/>
                <a:sym typeface="Arial"/>
              </a:defRPr>
            </a:pPr>
          </a:p>
        </p:txBody>
      </p:sp>
      <p:sp>
        <p:nvSpPr>
          <p:cNvPr id="227" name="2.2 Left Side: Brainstorming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Left Side: Brainstorming Area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25"/>
                                        </p:tgtEl>
                                        <p:attrNameLst>
                                          <p:attrName>style.visibility</p:attrName>
                                        </p:attrNameLst>
                                      </p:cBhvr>
                                      <p:to>
                                        <p:strVal val="visible"/>
                                      </p:to>
                                    </p:set>
                                    <p:animEffect filter="wipe(left)" transition="in">
                                      <p:cBhvr>
                                        <p:cTn id="7" dur="500"/>
                                        <p:tgtEl>
                                          <p:spTgt spid="225"/>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22"/>
                                        </p:tgtEl>
                                        <p:attrNameLst>
                                          <p:attrName>style.visibility</p:attrName>
                                        </p:attrNameLst>
                                      </p:cBhvr>
                                      <p:to>
                                        <p:strVal val="visible"/>
                                      </p:to>
                                    </p:set>
                                    <p:anim calcmode="lin" valueType="num">
                                      <p:cBhvr>
                                        <p:cTn id="11" dur="1000" fill="hold"/>
                                        <p:tgtEl>
                                          <p:spTgt spid="222"/>
                                        </p:tgtEl>
                                        <p:attrNameLst>
                                          <p:attrName>ppt_x</p:attrName>
                                        </p:attrNameLst>
                                      </p:cBhvr>
                                      <p:tavLst>
                                        <p:tav tm="0">
                                          <p:val>
                                            <p:strVal val="#ppt_x"/>
                                          </p:val>
                                        </p:tav>
                                        <p:tav tm="100000">
                                          <p:val>
                                            <p:strVal val="#ppt_x"/>
                                          </p:val>
                                        </p:tav>
                                      </p:tavLst>
                                    </p:anim>
                                    <p:anim calcmode="lin" valueType="num">
                                      <p:cBhvr>
                                        <p:cTn id="12" dur="10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P build="whole" bldLvl="1" animBg="1" rev="0" advAuto="0" spid="22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3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3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32"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33" name="!!! Take as much time as needed in understanding and validating customer and problem !!!…"/>
          <p:cNvSpPr txBox="1"/>
          <p:nvPr/>
        </p:nvSpPr>
        <p:spPr>
          <a:xfrm>
            <a:off x="2705100" y="2115652"/>
            <a:ext cx="8561542" cy="3833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400">
                <a:latin typeface="Arial"/>
                <a:ea typeface="Arial"/>
                <a:cs typeface="Arial"/>
                <a:sym typeface="Arial"/>
              </a:defRPr>
            </a:pPr>
          </a:p>
          <a:p>
            <a:pPr algn="ctr">
              <a:defRPr b="1" sz="2400">
                <a:solidFill>
                  <a:srgbClr val="FF2600"/>
                </a:solidFill>
                <a:latin typeface="Arial"/>
                <a:ea typeface="Arial"/>
                <a:cs typeface="Arial"/>
                <a:sym typeface="Arial"/>
              </a:defRPr>
            </a:pPr>
            <a:r>
              <a:t>!!! Take as much time as needed in understanding and validating customer and problem !!!</a:t>
            </a:r>
          </a:p>
          <a:p>
            <a:pPr algn="ctr">
              <a:defRPr sz="2400">
                <a:solidFill>
                  <a:srgbClr val="FF2600"/>
                </a:solidFill>
                <a:latin typeface="Arial"/>
                <a:ea typeface="Arial"/>
                <a:cs typeface="Arial"/>
                <a:sym typeface="Arial"/>
              </a:defRPr>
            </a:pPr>
          </a:p>
          <a:p>
            <a:pPr algn="just">
              <a:defRPr sz="2400">
                <a:latin typeface="Arial"/>
                <a:ea typeface="Arial"/>
                <a:cs typeface="Arial"/>
                <a:sym typeface="Arial"/>
              </a:defRPr>
            </a:pPr>
            <a:r>
              <a:t>because:</a:t>
            </a:r>
          </a:p>
          <a:p>
            <a:pPr marL="332235" indent="-332235" algn="just">
              <a:buSzPct val="100000"/>
              <a:buChar char="-"/>
              <a:defRPr sz="2400">
                <a:latin typeface="Arial"/>
                <a:ea typeface="Arial"/>
                <a:cs typeface="Arial"/>
                <a:sym typeface="Arial"/>
              </a:defRPr>
            </a:pPr>
            <a:r>
              <a:t>Every customer has a problem; </a:t>
            </a:r>
          </a:p>
          <a:p>
            <a:pPr marL="332235" indent="-332235" algn="just">
              <a:buSzPct val="100000"/>
              <a:buChar char="-"/>
              <a:defRPr sz="2400">
                <a:latin typeface="Arial"/>
                <a:ea typeface="Arial"/>
                <a:cs typeface="Arial"/>
                <a:sym typeface="Arial"/>
              </a:defRPr>
            </a:pPr>
            <a:r>
              <a:t>Every problem has a solution; </a:t>
            </a:r>
          </a:p>
          <a:p>
            <a:pPr marL="332235" indent="-332235" algn="just">
              <a:buSzPct val="100000"/>
              <a:buChar char="-"/>
              <a:defRPr sz="2400">
                <a:latin typeface="Arial"/>
                <a:ea typeface="Arial"/>
                <a:cs typeface="Arial"/>
                <a:sym typeface="Arial"/>
              </a:defRPr>
            </a:pPr>
            <a:r>
              <a:t>Not every solution has a problem; </a:t>
            </a:r>
          </a:p>
          <a:p>
            <a:pPr marL="332235" indent="-332235" algn="just">
              <a:buSzPct val="100000"/>
              <a:buChar char="-"/>
              <a:defRPr sz="2400">
                <a:latin typeface="Arial"/>
                <a:ea typeface="Arial"/>
                <a:cs typeface="Arial"/>
                <a:sym typeface="Arial"/>
              </a:defRPr>
            </a:pPr>
            <a:r>
              <a:t>Not every problem has a customer. </a:t>
            </a:r>
          </a:p>
        </p:txBody>
      </p:sp>
      <p:sp>
        <p:nvSpPr>
          <p:cNvPr id="234" name="2.2 Left Side: Brainstorming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Left Side: Brainstorming Area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32"/>
                                        </p:tgtEl>
                                        <p:attrNameLst>
                                          <p:attrName>style.visibility</p:attrName>
                                        </p:attrNameLst>
                                      </p:cBhvr>
                                      <p:to>
                                        <p:strVal val="visible"/>
                                      </p:to>
                                    </p:set>
                                    <p:animEffect filter="wipe(left)" transition="in">
                                      <p:cBhvr>
                                        <p:cTn id="7" dur="500"/>
                                        <p:tgtEl>
                                          <p:spTgt spid="232"/>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29"/>
                                        </p:tgtEl>
                                        <p:attrNameLst>
                                          <p:attrName>style.visibility</p:attrName>
                                        </p:attrNameLst>
                                      </p:cBhvr>
                                      <p:to>
                                        <p:strVal val="visible"/>
                                      </p:to>
                                    </p:set>
                                    <p:anim calcmode="lin" valueType="num">
                                      <p:cBhvr>
                                        <p:cTn id="11" dur="1000" fill="hold"/>
                                        <p:tgtEl>
                                          <p:spTgt spid="229"/>
                                        </p:tgtEl>
                                        <p:attrNameLst>
                                          <p:attrName>ppt_x</p:attrName>
                                        </p:attrNameLst>
                                      </p:cBhvr>
                                      <p:tavLst>
                                        <p:tav tm="0">
                                          <p:val>
                                            <p:strVal val="#ppt_x"/>
                                          </p:val>
                                        </p:tav>
                                        <p:tav tm="100000">
                                          <p:val>
                                            <p:strVal val="#ppt_x"/>
                                          </p:val>
                                        </p:tav>
                                      </p:tavLst>
                                    </p:anim>
                                    <p:anim calcmode="lin" valueType="num">
                                      <p:cBhvr>
                                        <p:cTn id="12" dur="10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2"/>
      <p:bldP build="whole" bldLvl="1" animBg="1" rev="0" advAuto="0" spid="23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37"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38"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39"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40" name="You need to define the following:…"/>
          <p:cNvSpPr txBox="1"/>
          <p:nvPr/>
        </p:nvSpPr>
        <p:spPr>
          <a:xfrm>
            <a:off x="1815229" y="2115652"/>
            <a:ext cx="8561542" cy="3833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100">
                <a:latin typeface="Arial"/>
                <a:ea typeface="Arial"/>
                <a:cs typeface="Arial"/>
                <a:sym typeface="Arial"/>
              </a:defRPr>
            </a:pPr>
            <a:r>
              <a:t>You need to define the following:</a:t>
            </a:r>
          </a:p>
          <a:p>
            <a:pPr marL="240631" indent="-240631">
              <a:buSzPct val="100000"/>
              <a:buChar char="•"/>
              <a:defRPr sz="2100">
                <a:latin typeface="Arial"/>
                <a:ea typeface="Arial"/>
                <a:cs typeface="Arial"/>
                <a:sym typeface="Arial"/>
              </a:defRPr>
            </a:pPr>
          </a:p>
          <a:p>
            <a:pPr marL="240631" indent="-240631">
              <a:buSzPct val="100000"/>
              <a:buChar char="•"/>
              <a:defRPr sz="2100">
                <a:latin typeface="Arial"/>
                <a:ea typeface="Arial"/>
                <a:cs typeface="Arial"/>
                <a:sym typeface="Arial"/>
              </a:defRPr>
            </a:pPr>
            <a:r>
              <a:rPr b="1"/>
              <a:t>Who is your customer? </a:t>
            </a:r>
            <a:br>
              <a:rPr b="1"/>
            </a:br>
            <a:r>
              <a:rPr i="1"/>
              <a:t>Be as much specific as possible</a:t>
            </a:r>
          </a:p>
          <a:p>
            <a:pPr marL="240631" indent="-240631">
              <a:buSzPct val="100000"/>
              <a:buChar char="•"/>
              <a:defRPr sz="2100">
                <a:latin typeface="Arial"/>
                <a:ea typeface="Arial"/>
                <a:cs typeface="Arial"/>
                <a:sym typeface="Arial"/>
              </a:defRPr>
            </a:pPr>
            <a:r>
              <a:rPr b="1"/>
              <a:t>What is the problem? </a:t>
            </a:r>
            <a:br>
              <a:rPr b="1"/>
            </a:br>
            <a:r>
              <a:rPr i="1"/>
              <a:t>Phrase it from your customer’s perspective</a:t>
            </a:r>
            <a:endParaRPr i="1"/>
          </a:p>
          <a:p>
            <a:pPr>
              <a:defRPr sz="2100">
                <a:latin typeface="Arial"/>
                <a:ea typeface="Arial"/>
                <a:cs typeface="Arial"/>
                <a:sym typeface="Arial"/>
              </a:defRPr>
            </a:pPr>
          </a:p>
          <a:p>
            <a:pPr algn="just">
              <a:defRPr b="1" sz="2100">
                <a:latin typeface="Arial"/>
                <a:ea typeface="Arial"/>
                <a:cs typeface="Arial"/>
                <a:sym typeface="Arial"/>
              </a:defRPr>
            </a:pPr>
            <a:r>
              <a:t>Define the solution </a:t>
            </a:r>
            <a:r>
              <a:rPr b="0"/>
              <a:t>only after you have validated a problem worth solving. </a:t>
            </a:r>
            <a:endParaRPr b="0"/>
          </a:p>
          <a:p>
            <a:pPr algn="just">
              <a:defRPr b="1" sz="2100">
                <a:latin typeface="Arial"/>
                <a:ea typeface="Arial"/>
                <a:cs typeface="Arial"/>
                <a:sym typeface="Arial"/>
              </a:defRPr>
            </a:pPr>
            <a:endParaRPr b="0"/>
          </a:p>
          <a:p>
            <a:pPr algn="ctr">
              <a:defRPr b="1" sz="2100">
                <a:solidFill>
                  <a:srgbClr val="FF2600"/>
                </a:solidFill>
                <a:latin typeface="Arial"/>
                <a:ea typeface="Arial"/>
                <a:cs typeface="Arial"/>
                <a:sym typeface="Arial"/>
              </a:defRPr>
            </a:pPr>
            <a:r>
              <a:t>!!! list the assumptions that have to be true </a:t>
            </a:r>
          </a:p>
          <a:p>
            <a:pPr algn="ctr">
              <a:defRPr b="1" sz="2100">
                <a:solidFill>
                  <a:srgbClr val="FF2600"/>
                </a:solidFill>
                <a:latin typeface="Arial"/>
                <a:ea typeface="Arial"/>
                <a:cs typeface="Arial"/>
                <a:sym typeface="Arial"/>
              </a:defRPr>
            </a:pPr>
            <a:r>
              <a:t>for the hypothesis to be true !!!</a:t>
            </a:r>
          </a:p>
        </p:txBody>
      </p:sp>
      <p:sp>
        <p:nvSpPr>
          <p:cNvPr id="241" name="2.2 Left Side: Brainstorming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2.2 Left Side: Brainstorming Area </a:t>
            </a:r>
          </a:p>
        </p:txBody>
      </p:sp>
      <p:pic>
        <p:nvPicPr>
          <p:cNvPr id="242" name="821710-200.png" descr="821710-200.png"/>
          <p:cNvPicPr>
            <a:picLocks noChangeAspect="1"/>
          </p:cNvPicPr>
          <p:nvPr/>
        </p:nvPicPr>
        <p:blipFill>
          <a:blip r:embed="rId5">
            <a:extLst/>
          </a:blip>
          <a:stretch>
            <a:fillRect/>
          </a:stretch>
        </p:blipFill>
        <p:spPr>
          <a:xfrm>
            <a:off x="9200141" y="2115652"/>
            <a:ext cx="2066501" cy="2066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wipe(left)" transition="in">
                                      <p:cBhvr>
                                        <p:cTn id="7" dur="500"/>
                                        <p:tgtEl>
                                          <p:spTgt spid="239"/>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36"/>
                                        </p:tgtEl>
                                        <p:attrNameLst>
                                          <p:attrName>style.visibility</p:attrName>
                                        </p:attrNameLst>
                                      </p:cBhvr>
                                      <p:to>
                                        <p:strVal val="visible"/>
                                      </p:to>
                                    </p:set>
                                    <p:anim calcmode="lin" valueType="num">
                                      <p:cBhvr>
                                        <p:cTn id="11" dur="1000" fill="hold"/>
                                        <p:tgtEl>
                                          <p:spTgt spid="236"/>
                                        </p:tgtEl>
                                        <p:attrNameLst>
                                          <p:attrName>ppt_x</p:attrName>
                                        </p:attrNameLst>
                                      </p:cBhvr>
                                      <p:tavLst>
                                        <p:tav tm="0">
                                          <p:val>
                                            <p:strVal val="#ppt_x"/>
                                          </p:val>
                                        </p:tav>
                                        <p:tav tm="100000">
                                          <p:val>
                                            <p:strVal val="#ppt_x"/>
                                          </p:val>
                                        </p:tav>
                                      </p:tavLst>
                                    </p:anim>
                                    <p:anim calcmode="lin" valueType="num">
                                      <p:cBhvr>
                                        <p:cTn id="12" dur="1000" fill="hold"/>
                                        <p:tgtEl>
                                          <p:spTgt spid="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2"/>
      <p:bldP build="whole" bldLvl="1" animBg="1" rev="0" advAuto="0" spid="239"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4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46"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47"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48" name="In this area the experiments will be carried out.…"/>
          <p:cNvSpPr txBox="1"/>
          <p:nvPr/>
        </p:nvSpPr>
        <p:spPr>
          <a:xfrm>
            <a:off x="2705100" y="2695883"/>
            <a:ext cx="8561541"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700">
                <a:latin typeface="Arial"/>
                <a:ea typeface="Arial"/>
                <a:cs typeface="Arial"/>
                <a:sym typeface="Arial"/>
              </a:defRPr>
            </a:pPr>
            <a:r>
              <a:t>In this area the experiments will be carried out.</a:t>
            </a:r>
          </a:p>
          <a:p>
            <a:pPr>
              <a:defRPr sz="2700">
                <a:latin typeface="Arial"/>
                <a:ea typeface="Arial"/>
                <a:cs typeface="Arial"/>
                <a:sym typeface="Arial"/>
              </a:defRPr>
            </a:pPr>
          </a:p>
          <a:p>
            <a:pPr>
              <a:defRPr sz="2700">
                <a:latin typeface="Arial"/>
                <a:ea typeface="Arial"/>
                <a:cs typeface="Arial"/>
                <a:sym typeface="Arial"/>
              </a:defRPr>
            </a:pPr>
            <a:r>
              <a:rPr b="1"/>
              <a:t>Experiments </a:t>
            </a:r>
            <a:r>
              <a:t>are creating combining the hypothesis made in the left side.</a:t>
            </a:r>
          </a:p>
        </p:txBody>
      </p:sp>
      <p:sp>
        <p:nvSpPr>
          <p:cNvPr id="249" name="2.3 Right Side: Execute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Right Side: Execute Area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wipe(left)" transition="in">
                                      <p:cBhvr>
                                        <p:cTn id="7" dur="500"/>
                                        <p:tgtEl>
                                          <p:spTgt spid="247"/>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44"/>
                                        </p:tgtEl>
                                        <p:attrNameLst>
                                          <p:attrName>style.visibility</p:attrName>
                                        </p:attrNameLst>
                                      </p:cBhvr>
                                      <p:to>
                                        <p:strVal val="visible"/>
                                      </p:to>
                                    </p:set>
                                    <p:anim calcmode="lin" valueType="num">
                                      <p:cBhvr>
                                        <p:cTn id="11" dur="1000" fill="hold"/>
                                        <p:tgtEl>
                                          <p:spTgt spid="244"/>
                                        </p:tgtEl>
                                        <p:attrNameLst>
                                          <p:attrName>ppt_x</p:attrName>
                                        </p:attrNameLst>
                                      </p:cBhvr>
                                      <p:tavLst>
                                        <p:tav tm="0">
                                          <p:val>
                                            <p:strVal val="#ppt_x"/>
                                          </p:val>
                                        </p:tav>
                                        <p:tav tm="100000">
                                          <p:val>
                                            <p:strVal val="#ppt_x"/>
                                          </p:val>
                                        </p:tav>
                                      </p:tavLst>
                                    </p:anim>
                                    <p:anim calcmode="lin" valueType="num">
                                      <p:cBhvr>
                                        <p:cTn id="12" dur="10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P build="whole" bldLvl="1" animBg="1" rev="0" advAuto="0" spid="244"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5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5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5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55" name="In this section we find:…"/>
          <p:cNvSpPr txBox="1"/>
          <p:nvPr/>
        </p:nvSpPr>
        <p:spPr>
          <a:xfrm>
            <a:off x="3336771" y="1968257"/>
            <a:ext cx="7929870" cy="412798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200">
                <a:latin typeface="Arial"/>
                <a:ea typeface="Arial"/>
                <a:cs typeface="Arial"/>
                <a:sym typeface="Arial"/>
              </a:defRPr>
            </a:pPr>
            <a:r>
              <a:t>In this section we find:</a:t>
            </a:r>
          </a:p>
          <a:p>
            <a:pPr marL="220578" indent="-220578" algn="just">
              <a:buSzPct val="100000"/>
              <a:buChar char="•"/>
              <a:defRPr sz="2200">
                <a:latin typeface="Arial"/>
                <a:ea typeface="Arial"/>
                <a:cs typeface="Arial"/>
                <a:sym typeface="Arial"/>
              </a:defRPr>
            </a:pPr>
            <a:r>
              <a:t>Customer; </a:t>
            </a:r>
          </a:p>
          <a:p>
            <a:pPr marL="220578" indent="-220578" algn="just">
              <a:buSzPct val="100000"/>
              <a:buChar char="•"/>
              <a:defRPr sz="2200">
                <a:latin typeface="Arial"/>
                <a:ea typeface="Arial"/>
                <a:cs typeface="Arial"/>
                <a:sym typeface="Arial"/>
              </a:defRPr>
            </a:pPr>
            <a:r>
              <a:t>Problem;</a:t>
            </a:r>
          </a:p>
          <a:p>
            <a:pPr marL="220578" indent="-220578" algn="just">
              <a:buSzPct val="100000"/>
              <a:buChar char="•"/>
              <a:defRPr sz="2200">
                <a:latin typeface="Arial"/>
                <a:ea typeface="Arial"/>
                <a:cs typeface="Arial"/>
                <a:sym typeface="Arial"/>
              </a:defRPr>
            </a:pPr>
            <a:r>
              <a:t>Solution;</a:t>
            </a:r>
          </a:p>
          <a:p>
            <a:pPr marL="220578" indent="-220578" algn="just">
              <a:buSzPct val="100000"/>
              <a:buChar char="•"/>
              <a:defRPr sz="2200">
                <a:latin typeface="Arial"/>
                <a:ea typeface="Arial"/>
                <a:cs typeface="Arial"/>
                <a:sym typeface="Arial"/>
              </a:defRPr>
            </a:pPr>
            <a:r>
              <a:t>Riskiest Assumption. </a:t>
            </a:r>
          </a:p>
          <a:p>
            <a:pPr algn="just">
              <a:defRPr sz="2200">
                <a:latin typeface="Arial"/>
                <a:ea typeface="Arial"/>
                <a:cs typeface="Arial"/>
                <a:sym typeface="Arial"/>
              </a:defRPr>
            </a:pPr>
          </a:p>
          <a:p>
            <a:pPr algn="ctr">
              <a:defRPr b="1" sz="2200">
                <a:solidFill>
                  <a:srgbClr val="FF2600"/>
                </a:solidFill>
                <a:latin typeface="Arial"/>
                <a:ea typeface="Arial"/>
                <a:cs typeface="Arial"/>
                <a:sym typeface="Arial"/>
              </a:defRPr>
            </a:pPr>
            <a:r>
              <a:t>!!! Your theses on each point above </a:t>
            </a:r>
          </a:p>
          <a:p>
            <a:pPr algn="ctr">
              <a:defRPr b="1" sz="2200">
                <a:solidFill>
                  <a:srgbClr val="FF2600"/>
                </a:solidFill>
                <a:latin typeface="Arial"/>
                <a:ea typeface="Arial"/>
                <a:cs typeface="Arial"/>
                <a:sym typeface="Arial"/>
              </a:defRPr>
            </a:pPr>
            <a:r>
              <a:t>need to be tested and verified, </a:t>
            </a:r>
          </a:p>
          <a:p>
            <a:pPr algn="ctr">
              <a:defRPr b="1" sz="2200">
                <a:solidFill>
                  <a:srgbClr val="FF2600"/>
                </a:solidFill>
                <a:latin typeface="Arial"/>
                <a:ea typeface="Arial"/>
                <a:cs typeface="Arial"/>
                <a:sym typeface="Arial"/>
              </a:defRPr>
            </a:pPr>
            <a:r>
              <a:t>choosing a method and establish in advance </a:t>
            </a:r>
          </a:p>
          <a:p>
            <a:pPr algn="ctr">
              <a:defRPr b="1" sz="2200">
                <a:solidFill>
                  <a:srgbClr val="FF2600"/>
                </a:solidFill>
                <a:latin typeface="Arial"/>
                <a:ea typeface="Arial"/>
                <a:cs typeface="Arial"/>
                <a:sym typeface="Arial"/>
              </a:defRPr>
            </a:pPr>
            <a:r>
              <a:t>the success criterion of the tests !!!</a:t>
            </a:r>
          </a:p>
          <a:p>
            <a:pPr algn="just">
              <a:defRPr sz="2200">
                <a:latin typeface="Arial"/>
                <a:ea typeface="Arial"/>
                <a:cs typeface="Arial"/>
                <a:sym typeface="Arial"/>
              </a:defRPr>
            </a:pPr>
          </a:p>
          <a:p>
            <a:pPr algn="just">
              <a:defRPr sz="2200">
                <a:latin typeface="Arial"/>
                <a:ea typeface="Arial"/>
                <a:cs typeface="Arial"/>
                <a:sym typeface="Arial"/>
              </a:defRPr>
            </a:pPr>
            <a:r>
              <a:t>Method and Success Criterion will be noted in this area too.</a:t>
            </a:r>
          </a:p>
        </p:txBody>
      </p:sp>
      <p:sp>
        <p:nvSpPr>
          <p:cNvPr id="256" name="2.3 Right Side: Execute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Right Side: Execute Area </a:t>
            </a:r>
          </a:p>
        </p:txBody>
      </p:sp>
      <p:pic>
        <p:nvPicPr>
          <p:cNvPr id="257" name="83825-200.png" descr="83825-200.png"/>
          <p:cNvPicPr>
            <a:picLocks noChangeAspect="1"/>
          </p:cNvPicPr>
          <p:nvPr/>
        </p:nvPicPr>
        <p:blipFill>
          <a:blip r:embed="rId5">
            <a:extLst/>
          </a:blip>
          <a:stretch>
            <a:fillRect/>
          </a:stretch>
        </p:blipFill>
        <p:spPr>
          <a:xfrm>
            <a:off x="974725" y="2762249"/>
            <a:ext cx="2540001"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54"/>
                                        </p:tgtEl>
                                        <p:attrNameLst>
                                          <p:attrName>style.visibility</p:attrName>
                                        </p:attrNameLst>
                                      </p:cBhvr>
                                      <p:to>
                                        <p:strVal val="visible"/>
                                      </p:to>
                                    </p:set>
                                    <p:animEffect filter="wipe(left)" transition="in">
                                      <p:cBhvr>
                                        <p:cTn id="7" dur="500"/>
                                        <p:tgtEl>
                                          <p:spTgt spid="25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51"/>
                                        </p:tgtEl>
                                        <p:attrNameLst>
                                          <p:attrName>style.visibility</p:attrName>
                                        </p:attrNameLst>
                                      </p:cBhvr>
                                      <p:to>
                                        <p:strVal val="visible"/>
                                      </p:to>
                                    </p:set>
                                    <p:anim calcmode="lin" valueType="num">
                                      <p:cBhvr>
                                        <p:cTn id="11" dur="1000" fill="hold"/>
                                        <p:tgtEl>
                                          <p:spTgt spid="251"/>
                                        </p:tgtEl>
                                        <p:attrNameLst>
                                          <p:attrName>ppt_x</p:attrName>
                                        </p:attrNameLst>
                                      </p:cBhvr>
                                      <p:tavLst>
                                        <p:tav tm="0">
                                          <p:val>
                                            <p:strVal val="#ppt_x"/>
                                          </p:val>
                                        </p:tav>
                                        <p:tav tm="100000">
                                          <p:val>
                                            <p:strVal val="#ppt_x"/>
                                          </p:val>
                                        </p:tav>
                                      </p:tavLst>
                                    </p:anim>
                                    <p:anim calcmode="lin" valueType="num">
                                      <p:cBhvr>
                                        <p:cTn id="12"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4"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6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6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62"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63" name="In Method and Success Criterion line, you must establish, and then monitor the…"/>
          <p:cNvSpPr txBox="1"/>
          <p:nvPr/>
        </p:nvSpPr>
        <p:spPr>
          <a:xfrm>
            <a:off x="2597150" y="2241747"/>
            <a:ext cx="8669492" cy="3534969"/>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just">
              <a:defRPr sz="2100">
                <a:latin typeface="Arial"/>
                <a:ea typeface="Arial"/>
                <a:cs typeface="Arial"/>
                <a:sym typeface="Arial"/>
              </a:defRPr>
            </a:pPr>
            <a:r>
              <a:t>In </a:t>
            </a:r>
            <a:r>
              <a:rPr b="1"/>
              <a:t>Method and Success Criterion </a:t>
            </a:r>
            <a:r>
              <a:t>line, you must establish, and then monitor the </a:t>
            </a:r>
          </a:p>
          <a:p>
            <a:pPr algn="just">
              <a:defRPr sz="1700">
                <a:latin typeface="Arial"/>
                <a:ea typeface="Arial"/>
                <a:cs typeface="Arial"/>
                <a:sym typeface="Arial"/>
              </a:defRPr>
            </a:pPr>
          </a:p>
          <a:p>
            <a:pPr algn="ctr">
              <a:defRPr b="1" sz="2400">
                <a:latin typeface="Arial"/>
                <a:ea typeface="Arial"/>
                <a:cs typeface="Arial"/>
                <a:sym typeface="Arial"/>
              </a:defRPr>
            </a:pPr>
            <a:r>
              <a:t>Key Performance Indicators </a:t>
            </a:r>
          </a:p>
          <a:p>
            <a:pPr algn="ctr">
              <a:defRPr b="1" sz="2400">
                <a:latin typeface="Arial"/>
                <a:ea typeface="Arial"/>
                <a:cs typeface="Arial"/>
                <a:sym typeface="Arial"/>
              </a:defRPr>
            </a:pPr>
          </a:p>
          <a:p>
            <a:pPr algn="just">
              <a:defRPr sz="2200">
                <a:latin typeface="Arial"/>
                <a:ea typeface="Arial"/>
                <a:cs typeface="Arial"/>
                <a:sym typeface="Arial"/>
              </a:defRPr>
            </a:pPr>
            <a:r>
              <a:t>Through them, you will verify whether the initial hypotheses will be validated or not. </a:t>
            </a:r>
          </a:p>
          <a:p>
            <a:pPr algn="just">
              <a:defRPr sz="2200">
                <a:latin typeface="Arial"/>
                <a:ea typeface="Arial"/>
                <a:cs typeface="Arial"/>
                <a:sym typeface="Arial"/>
              </a:defRPr>
            </a:pPr>
          </a:p>
          <a:p>
            <a:pPr algn="just">
              <a:defRPr sz="2200">
                <a:latin typeface="Arial"/>
                <a:ea typeface="Arial"/>
                <a:cs typeface="Arial"/>
                <a:sym typeface="Arial"/>
              </a:defRPr>
            </a:pPr>
            <a:r>
              <a:t>Exemples of KPI can be: number of visitors to your website, conversion rate achieved, average numerical value of orders, etc. </a:t>
            </a:r>
          </a:p>
        </p:txBody>
      </p:sp>
      <p:sp>
        <p:nvSpPr>
          <p:cNvPr id="264" name="2.3 Right Side: Execute Area"/>
          <p:cNvSpPr txBox="1"/>
          <p:nvPr/>
        </p:nvSpPr>
        <p:spPr>
          <a:xfrm>
            <a:off x="4022967" y="1213485"/>
            <a:ext cx="7243675"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pPr/>
            <a:r>
              <a:t>2.3 Right Side: Execute Area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62"/>
                                        </p:tgtEl>
                                        <p:attrNameLst>
                                          <p:attrName>style.visibility</p:attrName>
                                        </p:attrNameLst>
                                      </p:cBhvr>
                                      <p:to>
                                        <p:strVal val="visible"/>
                                      </p:to>
                                    </p:set>
                                    <p:animEffect filter="wipe(left)" transition="in">
                                      <p:cBhvr>
                                        <p:cTn id="7" dur="500"/>
                                        <p:tgtEl>
                                          <p:spTgt spid="262"/>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59"/>
                                        </p:tgtEl>
                                        <p:attrNameLst>
                                          <p:attrName>style.visibility</p:attrName>
                                        </p:attrNameLst>
                                      </p:cBhvr>
                                      <p:to>
                                        <p:strVal val="visible"/>
                                      </p:to>
                                    </p:set>
                                    <p:anim calcmode="lin" valueType="num">
                                      <p:cBhvr>
                                        <p:cTn id="11" dur="1000" fill="hold"/>
                                        <p:tgtEl>
                                          <p:spTgt spid="259"/>
                                        </p:tgtEl>
                                        <p:attrNameLst>
                                          <p:attrName>ppt_x</p:attrName>
                                        </p:attrNameLst>
                                      </p:cBhvr>
                                      <p:tavLst>
                                        <p:tav tm="0">
                                          <p:val>
                                            <p:strVal val="#ppt_x"/>
                                          </p:val>
                                        </p:tav>
                                        <p:tav tm="100000">
                                          <p:val>
                                            <p:strVal val="#ppt_x"/>
                                          </p:val>
                                        </p:tav>
                                      </p:tavLst>
                                    </p:anim>
                                    <p:anim calcmode="lin" valueType="num">
                                      <p:cBhvr>
                                        <p:cTn id="12" dur="10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1"/>
      <p:bldP build="whole" bldLvl="1" animBg="1" rev="0" advAuto="0" spid="259" grpId="2"/>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67"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68"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69"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70" name="In this last step you will collect and interpretate the data.…"/>
          <p:cNvSpPr txBox="1"/>
          <p:nvPr/>
        </p:nvSpPr>
        <p:spPr>
          <a:xfrm>
            <a:off x="2063089" y="2409022"/>
            <a:ext cx="8065822" cy="26266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2500">
                <a:latin typeface="Arial"/>
                <a:ea typeface="Arial"/>
                <a:cs typeface="Arial"/>
                <a:sym typeface="Arial"/>
              </a:defRPr>
            </a:pPr>
            <a:r>
              <a:t>In this last step you will collect and interpretate the data. </a:t>
            </a:r>
          </a:p>
          <a:p>
            <a:pPr>
              <a:defRPr sz="2500">
                <a:latin typeface="Arial"/>
                <a:ea typeface="Arial"/>
                <a:cs typeface="Arial"/>
                <a:sym typeface="Arial"/>
              </a:defRPr>
            </a:pPr>
          </a:p>
          <a:p>
            <a:pPr>
              <a:defRPr sz="2500">
                <a:latin typeface="Arial"/>
                <a:ea typeface="Arial"/>
                <a:cs typeface="Arial"/>
                <a:sym typeface="Arial"/>
              </a:defRPr>
            </a:pPr>
            <a:r>
              <a:t>the two points in this last phase of the Javelin Board are: </a:t>
            </a:r>
          </a:p>
          <a:p>
            <a:pPr>
              <a:defRPr sz="2500">
                <a:latin typeface="Arial"/>
                <a:ea typeface="Arial"/>
                <a:cs typeface="Arial"/>
                <a:sym typeface="Arial"/>
              </a:defRPr>
            </a:pPr>
          </a:p>
          <a:p>
            <a:pPr marL="240631" indent="-240631">
              <a:buSzPct val="100000"/>
              <a:buChar char="✦"/>
              <a:defRPr sz="2500">
                <a:latin typeface="Arial"/>
                <a:ea typeface="Arial"/>
                <a:cs typeface="Arial"/>
                <a:sym typeface="Arial"/>
              </a:defRPr>
            </a:pPr>
            <a:r>
              <a:t> Result and Decision</a:t>
            </a:r>
          </a:p>
          <a:p>
            <a:pPr marL="240631" indent="-240631">
              <a:buSzPct val="100000"/>
              <a:buChar char="✦"/>
              <a:defRPr sz="2500">
                <a:latin typeface="Arial"/>
                <a:ea typeface="Arial"/>
                <a:cs typeface="Arial"/>
                <a:sym typeface="Arial"/>
              </a:defRPr>
            </a:pPr>
            <a:r>
              <a:t> Learning</a:t>
            </a:r>
          </a:p>
        </p:txBody>
      </p:sp>
      <p:sp>
        <p:nvSpPr>
          <p:cNvPr id="271" name="2.4 Underside: Get  Out of the Building"/>
          <p:cNvSpPr txBox="1"/>
          <p:nvPr/>
        </p:nvSpPr>
        <p:spPr>
          <a:xfrm>
            <a:off x="3491991" y="1213485"/>
            <a:ext cx="777465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pPr/>
            <a:r>
              <a:t>2.4 Underside: Get  Out of the Building </a:t>
            </a:r>
          </a:p>
        </p:txBody>
      </p:sp>
      <p:pic>
        <p:nvPicPr>
          <p:cNvPr id="272" name="2450638-200.png" descr="2450638-200.png"/>
          <p:cNvPicPr>
            <a:picLocks noChangeAspect="1"/>
          </p:cNvPicPr>
          <p:nvPr/>
        </p:nvPicPr>
        <p:blipFill>
          <a:blip r:embed="rId5">
            <a:extLst/>
          </a:blip>
          <a:stretch>
            <a:fillRect/>
          </a:stretch>
        </p:blipFill>
        <p:spPr>
          <a:xfrm>
            <a:off x="7552456" y="4056326"/>
            <a:ext cx="1958784" cy="195878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wipe(left)" transition="in">
                                      <p:cBhvr>
                                        <p:cTn id="7" dur="500"/>
                                        <p:tgtEl>
                                          <p:spTgt spid="269"/>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66"/>
                                        </p:tgtEl>
                                        <p:attrNameLst>
                                          <p:attrName>style.visibility</p:attrName>
                                        </p:attrNameLst>
                                      </p:cBhvr>
                                      <p:to>
                                        <p:strVal val="visible"/>
                                      </p:to>
                                    </p:set>
                                    <p:anim calcmode="lin" valueType="num">
                                      <p:cBhvr>
                                        <p:cTn id="11" dur="1000" fill="hold"/>
                                        <p:tgtEl>
                                          <p:spTgt spid="266"/>
                                        </p:tgtEl>
                                        <p:attrNameLst>
                                          <p:attrName>ppt_x</p:attrName>
                                        </p:attrNameLst>
                                      </p:cBhvr>
                                      <p:tavLst>
                                        <p:tav tm="0">
                                          <p:val>
                                            <p:strVal val="#ppt_x"/>
                                          </p:val>
                                        </p:tav>
                                        <p:tav tm="100000">
                                          <p:val>
                                            <p:strVal val="#ppt_x"/>
                                          </p:val>
                                        </p:tav>
                                      </p:tavLst>
                                    </p:anim>
                                    <p:anim calcmode="lin" valueType="num">
                                      <p:cBhvr>
                                        <p:cTn id="12" dur="10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P build="whole" bldLvl="1" animBg="1" rev="0" advAuto="0" spid="266"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Unit 2: The Javelin Board"/>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2: The Javelin Board</a:t>
            </a:r>
          </a:p>
        </p:txBody>
      </p:sp>
      <p:pic>
        <p:nvPicPr>
          <p:cNvPr id="27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76"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277"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278" name="Result and Decision…"/>
          <p:cNvSpPr txBox="1"/>
          <p:nvPr/>
        </p:nvSpPr>
        <p:spPr>
          <a:xfrm>
            <a:off x="1336074" y="2115652"/>
            <a:ext cx="3902076" cy="22589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2400">
                <a:latin typeface="Arial"/>
                <a:ea typeface="Arial"/>
                <a:cs typeface="Arial"/>
                <a:sym typeface="Arial"/>
              </a:defRPr>
            </a:pPr>
            <a:r>
              <a:t>Result and Decision</a:t>
            </a:r>
          </a:p>
          <a:p>
            <a:pPr algn="ctr">
              <a:defRPr b="1" sz="2400">
                <a:latin typeface="Arial"/>
                <a:ea typeface="Arial"/>
                <a:cs typeface="Arial"/>
                <a:sym typeface="Arial"/>
              </a:defRPr>
            </a:pPr>
          </a:p>
          <a:p>
            <a:pPr algn="just">
              <a:defRPr i="1" sz="2400">
                <a:latin typeface="Arial"/>
                <a:ea typeface="Arial"/>
                <a:cs typeface="Arial"/>
                <a:sym typeface="Arial"/>
              </a:defRPr>
            </a:pPr>
            <a:r>
              <a:t>It is necessary to establish whether the hypothesis can be validate or not according to the established KPI</a:t>
            </a:r>
          </a:p>
        </p:txBody>
      </p:sp>
      <p:sp>
        <p:nvSpPr>
          <p:cNvPr id="279" name="Learning…"/>
          <p:cNvSpPr txBox="1"/>
          <p:nvPr/>
        </p:nvSpPr>
        <p:spPr>
          <a:xfrm>
            <a:off x="7301706" y="2115652"/>
            <a:ext cx="3902076" cy="22589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2400">
                <a:latin typeface="Arial"/>
                <a:ea typeface="Arial"/>
                <a:cs typeface="Arial"/>
                <a:sym typeface="Arial"/>
              </a:defRPr>
            </a:pPr>
            <a:r>
              <a:t>Learning </a:t>
            </a:r>
          </a:p>
          <a:p>
            <a:pPr algn="ctr">
              <a:defRPr b="1" sz="2400">
                <a:latin typeface="Arial"/>
                <a:ea typeface="Arial"/>
                <a:cs typeface="Arial"/>
                <a:sym typeface="Arial"/>
              </a:defRPr>
            </a:pPr>
          </a:p>
          <a:p>
            <a:pPr algn="just">
              <a:defRPr i="1" sz="2400">
                <a:latin typeface="Arial"/>
                <a:ea typeface="Arial"/>
                <a:cs typeface="Arial"/>
                <a:sym typeface="Arial"/>
              </a:defRPr>
            </a:pPr>
            <a:r>
              <a:t>Here you propose the conclusions </a:t>
            </a:r>
            <a:r>
              <a:rPr b="1"/>
              <a:t>for each of the points</a:t>
            </a:r>
            <a:r>
              <a:rPr b="1" i="0"/>
              <a:t>. </a:t>
            </a:r>
            <a:endParaRPr b="1" i="0"/>
          </a:p>
        </p:txBody>
      </p:sp>
      <p:sp>
        <p:nvSpPr>
          <p:cNvPr id="280" name="!!! Always remember that…"/>
          <p:cNvSpPr txBox="1"/>
          <p:nvPr/>
        </p:nvSpPr>
        <p:spPr>
          <a:xfrm>
            <a:off x="1336075" y="4699542"/>
            <a:ext cx="9867707" cy="121920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2400">
                <a:solidFill>
                  <a:srgbClr val="FF2600"/>
                </a:solidFill>
                <a:latin typeface="Arial"/>
                <a:ea typeface="Arial"/>
                <a:cs typeface="Arial"/>
                <a:sym typeface="Arial"/>
              </a:defRPr>
            </a:pPr>
            <a:r>
              <a:t>!!! Always remember that </a:t>
            </a:r>
          </a:p>
          <a:p>
            <a:pPr algn="ctr">
              <a:defRPr b="1" sz="2400">
                <a:solidFill>
                  <a:srgbClr val="FF2600"/>
                </a:solidFill>
                <a:latin typeface="Arial"/>
                <a:ea typeface="Arial"/>
                <a:cs typeface="Arial"/>
                <a:sym typeface="Arial"/>
              </a:defRPr>
            </a:pPr>
            <a:r>
              <a:t>your final plan must respond to a real market need </a:t>
            </a:r>
          </a:p>
          <a:p>
            <a:pPr algn="ctr">
              <a:defRPr b="1" sz="2400">
                <a:solidFill>
                  <a:srgbClr val="FF2600"/>
                </a:solidFill>
                <a:latin typeface="Arial"/>
                <a:ea typeface="Arial"/>
                <a:cs typeface="Arial"/>
                <a:sym typeface="Arial"/>
              </a:defRPr>
            </a:pPr>
            <a:r>
              <a:t>to be successful !!!</a:t>
            </a:r>
          </a:p>
        </p:txBody>
      </p:sp>
      <p:sp>
        <p:nvSpPr>
          <p:cNvPr id="281" name="2.4 Underside: Get  Out of the Building"/>
          <p:cNvSpPr txBox="1"/>
          <p:nvPr/>
        </p:nvSpPr>
        <p:spPr>
          <a:xfrm>
            <a:off x="3491991" y="1213485"/>
            <a:ext cx="777465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pPr/>
            <a:r>
              <a:t>2.4 Underside: Get  Out of the Building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wipe(left)" transition="in">
                                      <p:cBhvr>
                                        <p:cTn id="7" dur="500"/>
                                        <p:tgtEl>
                                          <p:spTgt spid="277"/>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74"/>
                                        </p:tgtEl>
                                        <p:attrNameLst>
                                          <p:attrName>style.visibility</p:attrName>
                                        </p:attrNameLst>
                                      </p:cBhvr>
                                      <p:to>
                                        <p:strVal val="visible"/>
                                      </p:to>
                                    </p:set>
                                    <p:anim calcmode="lin" valueType="num">
                                      <p:cBhvr>
                                        <p:cTn id="11" dur="1000" fill="hold"/>
                                        <p:tgtEl>
                                          <p:spTgt spid="274"/>
                                        </p:tgtEl>
                                        <p:attrNameLst>
                                          <p:attrName>ppt_x</p:attrName>
                                        </p:attrNameLst>
                                      </p:cBhvr>
                                      <p:tavLst>
                                        <p:tav tm="0">
                                          <p:val>
                                            <p:strVal val="#ppt_x"/>
                                          </p:val>
                                        </p:tav>
                                        <p:tav tm="100000">
                                          <p:val>
                                            <p:strVal val="#ppt_x"/>
                                          </p:val>
                                        </p:tav>
                                      </p:tavLst>
                                    </p:anim>
                                    <p:anim calcmode="lin" valueType="num">
                                      <p:cBhvr>
                                        <p:cTn id="12" dur="10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2"/>
      <p:bldP build="whole" bldLvl="1" animBg="1" rev="0" advAuto="0" spid="27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hank you for your attention!"/>
          <p:cNvSpPr txBox="1"/>
          <p:nvPr/>
        </p:nvSpPr>
        <p:spPr>
          <a:xfrm>
            <a:off x="2522537" y="1998662"/>
            <a:ext cx="7146926"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atin typeface="Arial"/>
                <a:ea typeface="Arial"/>
                <a:cs typeface="Arial"/>
                <a:sym typeface="Arial"/>
              </a:defRPr>
            </a:lvl1pPr>
          </a:lstStyle>
          <a:p>
            <a:pPr/>
            <a:r>
              <a:t>Thank you for your attention!</a:t>
            </a:r>
          </a:p>
        </p:txBody>
      </p:sp>
      <p:sp>
        <p:nvSpPr>
          <p:cNvPr id="284"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2771775" y="6170612"/>
            <a:ext cx="850582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285"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286" name="image.png" descr="image.png"/>
          <p:cNvPicPr>
            <a:picLocks noChangeAspect="1"/>
          </p:cNvPicPr>
          <p:nvPr/>
        </p:nvPicPr>
        <p:blipFill>
          <a:blip r:embed="rId3">
            <a:extLst/>
          </a:blip>
          <a:stretch>
            <a:fillRect/>
          </a:stretch>
        </p:blipFill>
        <p:spPr>
          <a:xfrm>
            <a:off x="3836987" y="417512"/>
            <a:ext cx="4518026" cy="1411288"/>
          </a:xfrm>
          <a:prstGeom prst="rect">
            <a:avLst/>
          </a:prstGeom>
          <a:ln w="12700">
            <a:miter lim="400000"/>
          </a:ln>
        </p:spPr>
      </p:pic>
      <p:pic>
        <p:nvPicPr>
          <p:cNvPr id="287" name="image.png" descr="image.png"/>
          <p:cNvPicPr>
            <a:picLocks noChangeAspect="1"/>
          </p:cNvPicPr>
          <p:nvPr/>
        </p:nvPicPr>
        <p:blipFill>
          <a:blip r:embed="rId4">
            <a:extLst/>
          </a:blip>
          <a:stretch>
            <a:fillRect/>
          </a:stretch>
        </p:blipFill>
        <p:spPr>
          <a:xfrm>
            <a:off x="-92075" y="2984500"/>
            <a:ext cx="12192000" cy="28463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dissolve" transition="in">
                                      <p:cBhvr>
                                        <p:cTn id="7" dur="500"/>
                                        <p:tgtEl>
                                          <p:spTgt spid="284"/>
                                        </p:tgtEl>
                                      </p:cBhvr>
                                    </p:animEffect>
                                  </p:childTnLst>
                                </p:cTn>
                              </p:par>
                            </p:childTnLst>
                          </p:cTn>
                        </p:par>
                        <p:par>
                          <p:cTn id="8" fill="hold">
                            <p:stCondLst>
                              <p:cond delay="500"/>
                            </p:stCondLst>
                            <p:childTnLst>
                              <p:par>
                                <p:cTn id="9" presetClass="entr" nodeType="afterEffect" presetSubtype="10" presetID="19" grpId="2" fill="hold">
                                  <p:stCondLst>
                                    <p:cond delay="0"/>
                                  </p:stCondLst>
                                  <p:iterate type="el" backwards="0">
                                    <p:tmAbs val="0"/>
                                  </p:iterate>
                                  <p:childTnLst>
                                    <p:set>
                                      <p:cBhvr>
                                        <p:cTn id="10" fill="hold"/>
                                        <p:tgtEl>
                                          <p:spTgt spid="286"/>
                                        </p:tgtEl>
                                        <p:attrNameLst>
                                          <p:attrName>style.visibility</p:attrName>
                                        </p:attrNameLst>
                                      </p:cBhvr>
                                      <p:to>
                                        <p:strVal val="visible"/>
                                      </p:to>
                                    </p:set>
                                    <p:anim calcmode="lin" valueType="num">
                                      <p:cBhvr>
                                        <p:cTn id="11" dur="2000" fill="hold"/>
                                        <p:tgtEl>
                                          <p:spTgt spid="286"/>
                                        </p:tgtEl>
                                        <p:attrNameLst>
                                          <p:attrName>ppt_w</p:attrName>
                                        </p:attrNameLst>
                                      </p:cBhvr>
                                      <p:tavLst>
                                        <p:tav tm="0" fmla="#ppt_w*sin(2.5*pi*$)">
                                          <p:val>
                                            <p:fltVal val="0"/>
                                          </p:val>
                                        </p:tav>
                                        <p:tav tm="100000">
                                          <p:val>
                                            <p:fltVal val="1"/>
                                          </p:val>
                                        </p:tav>
                                      </p:tavLst>
                                    </p:anim>
                                    <p:anim calcmode="lin" valueType="num">
                                      <p:cBhvr>
                                        <p:cTn id="12" dur="2000" fill="hold"/>
                                        <p:tgtEl>
                                          <p:spTgt spid="2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2"/>
      <p:bldP build="whole" bldLvl="1" animBg="1" rev="0" advAuto="0" spid="28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8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88" name="image.png" descr="image.png"/>
          <p:cNvPicPr>
            <a:picLocks noChangeAspect="1"/>
          </p:cNvPicPr>
          <p:nvPr/>
        </p:nvPicPr>
        <p:blipFill>
          <a:blip r:embed="rId4">
            <a:extLst/>
          </a:blip>
          <a:stretch>
            <a:fillRect/>
          </a:stretch>
        </p:blipFill>
        <p:spPr>
          <a:xfrm>
            <a:off x="293687" y="438150"/>
            <a:ext cx="3902076" cy="1219200"/>
          </a:xfrm>
          <a:prstGeom prst="rect">
            <a:avLst/>
          </a:prstGeom>
          <a:ln w="12700">
            <a:miter lim="400000"/>
          </a:ln>
        </p:spPr>
      </p:pic>
      <p:sp>
        <p:nvSpPr>
          <p:cNvPr id="89" name="Contents of the module"/>
          <p:cNvSpPr txBox="1"/>
          <p:nvPr/>
        </p:nvSpPr>
        <p:spPr>
          <a:xfrm>
            <a:off x="5234665" y="678180"/>
            <a:ext cx="6435661"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pPr/>
            <a:r>
              <a:t>Contents of the module</a:t>
            </a:r>
          </a:p>
        </p:txBody>
      </p:sp>
      <p:sp>
        <p:nvSpPr>
          <p:cNvPr id="90" name="Unit 1: Pitch your start-up!…"/>
          <p:cNvSpPr txBox="1"/>
          <p:nvPr/>
        </p:nvSpPr>
        <p:spPr>
          <a:xfrm>
            <a:off x="379809" y="1917610"/>
            <a:ext cx="5473964" cy="436802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t>Unit 1: Pitch your start-up!</a:t>
            </a:r>
          </a:p>
          <a:p>
            <a:pPr indent="80962">
              <a:lnSpc>
                <a:spcPct val="150000"/>
              </a:lnSpc>
              <a:defRPr sz="2600">
                <a:latin typeface="Arial Rounded MT Bold"/>
                <a:ea typeface="Arial Rounded MT Bold"/>
                <a:cs typeface="Arial Rounded MT Bold"/>
                <a:sym typeface="Arial Rounded MT Bold"/>
              </a:defRPr>
            </a:pPr>
            <a:r>
              <a:t> </a:t>
            </a:r>
          </a:p>
          <a:p>
            <a:pPr marL="330199" indent="-330199">
              <a:lnSpc>
                <a:spcPct val="150000"/>
              </a:lnSpc>
              <a:buSzPct val="100000"/>
              <a:buChar char="✦"/>
              <a:defRPr sz="2600">
                <a:latin typeface="Arial"/>
                <a:ea typeface="Arial"/>
                <a:cs typeface="Arial"/>
                <a:sym typeface="Arial"/>
              </a:defRPr>
            </a:pPr>
            <a:r>
              <a:t>How to Pitch? </a:t>
            </a:r>
          </a:p>
          <a:p>
            <a:pPr marL="330199" indent="-330199">
              <a:lnSpc>
                <a:spcPct val="150000"/>
              </a:lnSpc>
              <a:buSzPct val="100000"/>
              <a:buChar char="✦"/>
              <a:defRPr sz="2600">
                <a:latin typeface="Arial"/>
                <a:ea typeface="Arial"/>
                <a:cs typeface="Arial"/>
                <a:sym typeface="Arial"/>
              </a:defRPr>
            </a:pPr>
            <a:r>
              <a:t>Why HCP is so Critical? </a:t>
            </a:r>
          </a:p>
          <a:p>
            <a:pPr marL="330199" indent="-330199">
              <a:lnSpc>
                <a:spcPct val="150000"/>
              </a:lnSpc>
              <a:buSzPct val="100000"/>
              <a:buChar char="✦"/>
              <a:defRPr sz="2600">
                <a:latin typeface="Arial"/>
                <a:ea typeface="Arial"/>
                <a:cs typeface="Arial"/>
                <a:sym typeface="Arial"/>
              </a:defRPr>
            </a:pPr>
            <a:r>
              <a:t>How to Build an effective HCP</a:t>
            </a:r>
          </a:p>
        </p:txBody>
      </p:sp>
      <p:sp>
        <p:nvSpPr>
          <p:cNvPr id="91" name="Unit 2: The Javelin Board…"/>
          <p:cNvSpPr txBox="1"/>
          <p:nvPr/>
        </p:nvSpPr>
        <p:spPr>
          <a:xfrm>
            <a:off x="6196362" y="1917610"/>
            <a:ext cx="5473965" cy="436802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t>Unit 2: The Javelin Board</a:t>
            </a:r>
          </a:p>
          <a:p>
            <a:pPr indent="80962">
              <a:lnSpc>
                <a:spcPct val="150000"/>
              </a:lnSpc>
              <a:defRPr sz="2600">
                <a:latin typeface="Arial Rounded MT Bold"/>
                <a:ea typeface="Arial Rounded MT Bold"/>
                <a:cs typeface="Arial Rounded MT Bold"/>
                <a:sym typeface="Arial Rounded MT Bold"/>
              </a:defRPr>
            </a:pPr>
            <a:r>
              <a:t> </a:t>
            </a:r>
          </a:p>
          <a:p>
            <a:pPr marL="330199" indent="-330199">
              <a:lnSpc>
                <a:spcPct val="150000"/>
              </a:lnSpc>
              <a:buSzPct val="100000"/>
              <a:buChar char="✦"/>
              <a:defRPr sz="2600">
                <a:latin typeface="Arial"/>
                <a:ea typeface="Arial"/>
                <a:cs typeface="Arial"/>
                <a:sym typeface="Arial"/>
              </a:defRPr>
            </a:pPr>
            <a:r>
              <a:t>Purpose and functioning </a:t>
            </a:r>
          </a:p>
          <a:p>
            <a:pPr marL="330199" indent="-330199">
              <a:lnSpc>
                <a:spcPct val="150000"/>
              </a:lnSpc>
              <a:buSzPct val="100000"/>
              <a:buChar char="✦"/>
              <a:defRPr sz="2600">
                <a:latin typeface="Arial"/>
                <a:ea typeface="Arial"/>
                <a:cs typeface="Arial"/>
                <a:sym typeface="Arial"/>
              </a:defRPr>
            </a:pPr>
            <a:r>
              <a:t>Left Side: Brainstorming Area</a:t>
            </a:r>
          </a:p>
          <a:p>
            <a:pPr marL="330199" indent="-330199">
              <a:lnSpc>
                <a:spcPct val="150000"/>
              </a:lnSpc>
              <a:buSzPct val="100000"/>
              <a:buChar char="✦"/>
              <a:defRPr sz="2600">
                <a:latin typeface="Arial"/>
                <a:ea typeface="Arial"/>
                <a:cs typeface="Arial"/>
                <a:sym typeface="Arial"/>
              </a:defRPr>
            </a:pPr>
            <a:r>
              <a:t>Right Side: Executive area</a:t>
            </a:r>
          </a:p>
          <a:p>
            <a:pPr marL="330199" indent="-330199">
              <a:lnSpc>
                <a:spcPct val="150000"/>
              </a:lnSpc>
              <a:buSzPct val="100000"/>
              <a:buChar char="✦"/>
              <a:defRPr sz="2600">
                <a:latin typeface="Arial"/>
                <a:ea typeface="Arial"/>
                <a:cs typeface="Arial"/>
                <a:sym typeface="Arial"/>
              </a:defRPr>
            </a:pPr>
            <a:r>
              <a:t>Underside: Get out of the Building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wipe(left)" transition="in">
                                      <p:cBhvr>
                                        <p:cTn id="7"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94"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95"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96"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97" name="A pitch is a speech or an act that attempt to persuade someone of:…"/>
          <p:cNvSpPr txBox="1"/>
          <p:nvPr/>
        </p:nvSpPr>
        <p:spPr>
          <a:xfrm>
            <a:off x="899070" y="2544497"/>
            <a:ext cx="10393860" cy="3229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700">
                <a:latin typeface="Arial"/>
                <a:ea typeface="Arial"/>
                <a:cs typeface="Arial"/>
                <a:sym typeface="Arial"/>
              </a:defRPr>
            </a:pPr>
            <a:r>
              <a:t>A </a:t>
            </a:r>
            <a:r>
              <a:rPr b="1"/>
              <a:t>pitch</a:t>
            </a:r>
            <a:r>
              <a:t> is a speech or an act that attempt to persuade someone of:</a:t>
            </a:r>
          </a:p>
          <a:p>
            <a:pPr marL="270710" indent="-270710">
              <a:buSzPct val="100000"/>
              <a:buChar char="-"/>
              <a:defRPr sz="2700">
                <a:latin typeface="Arial"/>
                <a:ea typeface="Arial"/>
                <a:cs typeface="Arial"/>
                <a:sym typeface="Arial"/>
              </a:defRPr>
            </a:pPr>
            <a:r>
              <a:t>the validity of an idea</a:t>
            </a:r>
          </a:p>
          <a:p>
            <a:pPr marL="270710" indent="-270710">
              <a:buSzPct val="100000"/>
              <a:buChar char="-"/>
              <a:defRPr sz="2700">
                <a:latin typeface="Arial"/>
                <a:ea typeface="Arial"/>
                <a:cs typeface="Arial"/>
                <a:sym typeface="Arial"/>
              </a:defRPr>
            </a:pPr>
            <a:r>
              <a:t>or a quality of a product/service</a:t>
            </a:r>
          </a:p>
          <a:p>
            <a:pPr>
              <a:defRPr sz="2700">
                <a:latin typeface="Arial"/>
                <a:ea typeface="Arial"/>
                <a:cs typeface="Arial"/>
                <a:sym typeface="Arial"/>
              </a:defRPr>
            </a:pPr>
          </a:p>
          <a:p>
            <a:pPr>
              <a:defRPr sz="2700">
                <a:latin typeface="Arial"/>
                <a:ea typeface="Arial"/>
                <a:cs typeface="Arial"/>
                <a:sym typeface="Arial"/>
              </a:defRPr>
            </a:pPr>
            <a:r>
              <a:t>In order to make her or him inclined to:</a:t>
            </a:r>
          </a:p>
          <a:p>
            <a:pPr marL="270710" indent="-270710">
              <a:buSzPct val="100000"/>
              <a:buChar char="•"/>
              <a:defRPr sz="2700">
                <a:latin typeface="Arial"/>
                <a:ea typeface="Arial"/>
                <a:cs typeface="Arial"/>
                <a:sym typeface="Arial"/>
              </a:defRPr>
            </a:pPr>
            <a:r>
              <a:t>invest in a business, </a:t>
            </a:r>
          </a:p>
          <a:p>
            <a:pPr marL="270710" indent="-270710">
              <a:buSzPct val="100000"/>
              <a:buChar char="•"/>
              <a:defRPr sz="2700">
                <a:latin typeface="Arial"/>
                <a:ea typeface="Arial"/>
                <a:cs typeface="Arial"/>
                <a:sym typeface="Arial"/>
              </a:defRPr>
            </a:pPr>
            <a:r>
              <a:t>collaborate with the firm, </a:t>
            </a:r>
          </a:p>
          <a:p>
            <a:pPr marL="270710" indent="-270710">
              <a:buSzPct val="100000"/>
              <a:buChar char="•"/>
              <a:defRPr sz="2700">
                <a:latin typeface="Arial"/>
                <a:ea typeface="Arial"/>
                <a:cs typeface="Arial"/>
                <a:sym typeface="Arial"/>
              </a:defRPr>
            </a:pPr>
            <a:r>
              <a:t>buy a product or a service.</a:t>
            </a:r>
          </a:p>
        </p:txBody>
      </p:sp>
      <p:sp>
        <p:nvSpPr>
          <p:cNvPr id="98"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pic>
        <p:nvPicPr>
          <p:cNvPr id="99" name="1880053-200.png" descr="1880053-200.png"/>
          <p:cNvPicPr>
            <a:picLocks noChangeAspect="1"/>
          </p:cNvPicPr>
          <p:nvPr/>
        </p:nvPicPr>
        <p:blipFill>
          <a:blip r:embed="rId5">
            <a:extLst/>
          </a:blip>
          <a:stretch>
            <a:fillRect/>
          </a:stretch>
        </p:blipFill>
        <p:spPr>
          <a:xfrm>
            <a:off x="8252395" y="3429000"/>
            <a:ext cx="2540001"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6"/>
                                        </p:tgtEl>
                                        <p:attrNameLst>
                                          <p:attrName>style.visibility</p:attrName>
                                        </p:attrNameLst>
                                      </p:cBhvr>
                                      <p:to>
                                        <p:strVal val="visible"/>
                                      </p:to>
                                    </p:set>
                                    <p:animEffect filter="wipe(left)" transition="in">
                                      <p:cBhvr>
                                        <p:cTn id="7" dur="500"/>
                                        <p:tgtEl>
                                          <p:spTgt spid="96"/>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93"/>
                                        </p:tgtEl>
                                        <p:attrNameLst>
                                          <p:attrName>style.visibility</p:attrName>
                                        </p:attrNameLst>
                                      </p:cBhvr>
                                      <p:to>
                                        <p:strVal val="visible"/>
                                      </p:to>
                                    </p:se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2"/>
      <p:bldP build="whole" bldLvl="1" animBg="1" rev="0" advAuto="0" spid="9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02"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03"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04"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05" name="!!! Different situation need different kind of Pitches !!!!…"/>
          <p:cNvSpPr txBox="1"/>
          <p:nvPr/>
        </p:nvSpPr>
        <p:spPr>
          <a:xfrm>
            <a:off x="899070" y="2341879"/>
            <a:ext cx="10393860" cy="3229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700">
                <a:solidFill>
                  <a:srgbClr val="FF2600"/>
                </a:solidFill>
                <a:latin typeface="Arial"/>
                <a:ea typeface="Arial"/>
                <a:cs typeface="Arial"/>
                <a:sym typeface="Arial"/>
              </a:defRPr>
            </a:pPr>
            <a:r>
              <a:t>!!! Different situation need different kind of Pitches !!!!</a:t>
            </a:r>
          </a:p>
          <a:p>
            <a:pPr>
              <a:defRPr sz="2700">
                <a:latin typeface="Arial"/>
                <a:ea typeface="Arial"/>
                <a:cs typeface="Arial"/>
                <a:sym typeface="Arial"/>
              </a:defRPr>
            </a:pPr>
          </a:p>
          <a:p>
            <a:pPr>
              <a:defRPr sz="2700">
                <a:latin typeface="Arial"/>
                <a:ea typeface="Arial"/>
                <a:cs typeface="Arial"/>
                <a:sym typeface="Arial"/>
              </a:defRPr>
            </a:pPr>
            <a:r>
              <a:t>In your communication luggage you must always have got at least three different plans:</a:t>
            </a:r>
          </a:p>
          <a:p>
            <a:pPr>
              <a:defRPr sz="2700">
                <a:latin typeface="Arial"/>
                <a:ea typeface="Arial"/>
                <a:cs typeface="Arial"/>
                <a:sym typeface="Arial"/>
              </a:defRPr>
            </a:pPr>
          </a:p>
          <a:p>
            <a:pPr lvl="3" marL="1413710" indent="-270710">
              <a:buSzPct val="100000"/>
              <a:buChar char="•"/>
              <a:defRPr sz="2700">
                <a:latin typeface="Arial"/>
                <a:ea typeface="Arial"/>
                <a:cs typeface="Arial"/>
                <a:sym typeface="Arial"/>
              </a:defRPr>
            </a:pPr>
            <a:r>
              <a:t>Elevator Pitch, </a:t>
            </a:r>
          </a:p>
          <a:p>
            <a:pPr lvl="3" marL="1413710" indent="-270710">
              <a:buSzPct val="100000"/>
              <a:buChar char="•"/>
              <a:defRPr sz="2700">
                <a:latin typeface="Arial"/>
                <a:ea typeface="Arial"/>
                <a:cs typeface="Arial"/>
                <a:sym typeface="Arial"/>
              </a:defRPr>
            </a:pPr>
            <a:r>
              <a:t>Two/Three sentence Pitch, </a:t>
            </a:r>
          </a:p>
          <a:p>
            <a:pPr lvl="3" marL="1413710" indent="-270710">
              <a:buSzPct val="100000"/>
              <a:buChar char="•"/>
              <a:defRPr sz="2700">
                <a:latin typeface="Arial"/>
                <a:ea typeface="Arial"/>
                <a:cs typeface="Arial"/>
                <a:sym typeface="Arial"/>
              </a:defRPr>
            </a:pPr>
            <a:r>
              <a:t>High Concept Pitch.</a:t>
            </a:r>
          </a:p>
        </p:txBody>
      </p:sp>
      <p:sp>
        <p:nvSpPr>
          <p:cNvPr id="106"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4"/>
                                        </p:tgtEl>
                                        <p:attrNameLst>
                                          <p:attrName>style.visibility</p:attrName>
                                        </p:attrNameLst>
                                      </p:cBhvr>
                                      <p:to>
                                        <p:strVal val="visible"/>
                                      </p:to>
                                    </p:set>
                                    <p:animEffect filter="wipe(left)" transition="in">
                                      <p:cBhvr>
                                        <p:cTn id="7" dur="500"/>
                                        <p:tgtEl>
                                          <p:spTgt spid="10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01"/>
                                        </p:tgtEl>
                                        <p:attrNameLst>
                                          <p:attrName>style.visibility</p:attrName>
                                        </p:attrNameLst>
                                      </p:cBhvr>
                                      <p:to>
                                        <p:strVal val="visible"/>
                                      </p:to>
                                    </p:set>
                                    <p:anim calcmode="lin" valueType="num">
                                      <p:cBhvr>
                                        <p:cTn id="11" dur="1000" fill="hold"/>
                                        <p:tgtEl>
                                          <p:spTgt spid="101"/>
                                        </p:tgtEl>
                                        <p:attrNameLst>
                                          <p:attrName>ppt_x</p:attrName>
                                        </p:attrNameLst>
                                      </p:cBhvr>
                                      <p:tavLst>
                                        <p:tav tm="0">
                                          <p:val>
                                            <p:strVal val="#ppt_x"/>
                                          </p:val>
                                        </p:tav>
                                        <p:tav tm="100000">
                                          <p:val>
                                            <p:strVal val="#ppt_x"/>
                                          </p:val>
                                        </p:tav>
                                      </p:tavLst>
                                    </p:anim>
                                    <p:anim calcmode="lin" valueType="num">
                                      <p:cBhvr>
                                        <p:cTn id="12" dur="10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2"/>
      <p:bldP build="whole" bldLvl="1" animBg="1" rev="0" advAuto="0" spid="10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Unit 1: Pitch Your Start-up!"/>
          <p:cNvSpPr txBox="1"/>
          <p:nvPr/>
        </p:nvSpPr>
        <p:spPr>
          <a:xfrm>
            <a:off x="5238149" y="530225"/>
            <a:ext cx="602849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09"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10"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11"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12" name="Elevator Pitch…"/>
          <p:cNvSpPr txBox="1"/>
          <p:nvPr/>
        </p:nvSpPr>
        <p:spPr>
          <a:xfrm>
            <a:off x="1861302" y="2286923"/>
            <a:ext cx="9378668" cy="349065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Elevator Pitch</a:t>
            </a:r>
          </a:p>
          <a:p>
            <a:pPr>
              <a:defRPr sz="2200">
                <a:latin typeface="Arial"/>
                <a:ea typeface="Arial"/>
                <a:cs typeface="Arial"/>
                <a:sym typeface="Arial"/>
              </a:defRPr>
            </a:pPr>
          </a:p>
          <a:p>
            <a:pPr>
              <a:defRPr sz="2200">
                <a:latin typeface="Arial"/>
                <a:ea typeface="Arial"/>
                <a:cs typeface="Arial"/>
                <a:sym typeface="Arial"/>
              </a:defRPr>
            </a:pPr>
            <a:r>
              <a:t>A pitch you can dispatch in the time you are taking an elevator together with your potential client/investor.</a:t>
            </a:r>
          </a:p>
          <a:p>
            <a:pPr>
              <a:defRPr sz="2200">
                <a:latin typeface="Arial"/>
                <a:ea typeface="Arial"/>
                <a:cs typeface="Arial"/>
                <a:sym typeface="Arial"/>
              </a:defRPr>
            </a:pPr>
          </a:p>
          <a:p>
            <a:pPr>
              <a:defRPr sz="2200">
                <a:latin typeface="Arial"/>
                <a:ea typeface="Arial"/>
                <a:cs typeface="Arial"/>
                <a:sym typeface="Arial"/>
              </a:defRPr>
            </a:pPr>
            <a:r>
              <a:t>A speech, a snapshot, a video that explains: </a:t>
            </a:r>
          </a:p>
          <a:p>
            <a:pPr marL="200526" indent="-200526">
              <a:buSzPct val="100000"/>
              <a:buChar char="•"/>
              <a:defRPr sz="2200">
                <a:latin typeface="Arial"/>
                <a:ea typeface="Arial"/>
                <a:cs typeface="Arial"/>
                <a:sym typeface="Arial"/>
              </a:defRPr>
            </a:pPr>
            <a:r>
              <a:t>who you are / what your product (or service) is</a:t>
            </a:r>
          </a:p>
          <a:p>
            <a:pPr marL="200526" indent="-200526">
              <a:buSzPct val="100000"/>
              <a:buChar char="•"/>
              <a:defRPr sz="2200">
                <a:latin typeface="Arial"/>
                <a:ea typeface="Arial"/>
                <a:cs typeface="Arial"/>
                <a:sym typeface="Arial"/>
              </a:defRPr>
            </a:pPr>
            <a:r>
              <a:t>the aim of your business / what your product does</a:t>
            </a:r>
          </a:p>
          <a:p>
            <a:pPr marL="200526" indent="-200526">
              <a:buSzPct val="100000"/>
              <a:buChar char="•"/>
              <a:defRPr sz="2200">
                <a:latin typeface="Arial"/>
                <a:ea typeface="Arial"/>
                <a:cs typeface="Arial"/>
                <a:sym typeface="Arial"/>
              </a:defRPr>
            </a:pPr>
            <a:r>
              <a:t>why you are (or your product / service is) different</a:t>
            </a:r>
          </a:p>
          <a:p>
            <a:pPr marL="200526" indent="-200526">
              <a:buSzPct val="100000"/>
              <a:buChar char="•"/>
              <a:defRPr sz="2200">
                <a:latin typeface="Arial"/>
                <a:ea typeface="Arial"/>
                <a:cs typeface="Arial"/>
                <a:sym typeface="Arial"/>
              </a:defRPr>
            </a:pPr>
            <a:r>
              <a:t>how your work / your product (or service) will get done</a:t>
            </a:r>
          </a:p>
        </p:txBody>
      </p:sp>
      <p:sp>
        <p:nvSpPr>
          <p:cNvPr id="113"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1"/>
                                        </p:tgtEl>
                                        <p:attrNameLst>
                                          <p:attrName>style.visibility</p:attrName>
                                        </p:attrNameLst>
                                      </p:cBhvr>
                                      <p:to>
                                        <p:strVal val="visible"/>
                                      </p:to>
                                    </p:set>
                                    <p:animEffect filter="wipe(left)" transition="in">
                                      <p:cBhvr>
                                        <p:cTn id="7" dur="500"/>
                                        <p:tgtEl>
                                          <p:spTgt spid="111"/>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08"/>
                                        </p:tgtEl>
                                        <p:attrNameLst>
                                          <p:attrName>style.visibility</p:attrName>
                                        </p:attrNameLst>
                                      </p:cBhvr>
                                      <p:to>
                                        <p:strVal val="visible"/>
                                      </p:to>
                                    </p:set>
                                    <p:anim calcmode="lin" valueType="num">
                                      <p:cBhvr>
                                        <p:cTn id="11" dur="1000" fill="hold"/>
                                        <p:tgtEl>
                                          <p:spTgt spid="108"/>
                                        </p:tgtEl>
                                        <p:attrNameLst>
                                          <p:attrName>ppt_x</p:attrName>
                                        </p:attrNameLst>
                                      </p:cBhvr>
                                      <p:tavLst>
                                        <p:tav tm="0">
                                          <p:val>
                                            <p:strVal val="#ppt_x"/>
                                          </p:val>
                                        </p:tav>
                                        <p:tav tm="100000">
                                          <p:val>
                                            <p:strVal val="#ppt_x"/>
                                          </p:val>
                                        </p:tav>
                                      </p:tavLst>
                                    </p:anim>
                                    <p:anim calcmode="lin" valueType="num">
                                      <p:cBhvr>
                                        <p:cTn id="12" dur="10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P build="whole" bldLvl="1" animBg="1" rev="0" advAuto="0" spid="108"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Unit 1: Pitch Your Start-up!"/>
          <p:cNvSpPr txBox="1"/>
          <p:nvPr/>
        </p:nvSpPr>
        <p:spPr>
          <a:xfrm>
            <a:off x="5211478" y="540384"/>
            <a:ext cx="6028492"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16"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17"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18"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19" name="Two/three sentence Pitch - a…"/>
          <p:cNvSpPr txBox="1"/>
          <p:nvPr/>
        </p:nvSpPr>
        <p:spPr>
          <a:xfrm>
            <a:off x="2597149" y="2546321"/>
            <a:ext cx="8054949" cy="292582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a</a:t>
            </a:r>
          </a:p>
          <a:p>
            <a:pPr>
              <a:defRPr sz="2700">
                <a:latin typeface="Arial"/>
                <a:ea typeface="Arial"/>
                <a:cs typeface="Arial"/>
                <a:sym typeface="Arial"/>
              </a:defRPr>
            </a:pPr>
          </a:p>
          <a:p>
            <a:pPr>
              <a:defRPr sz="2700">
                <a:latin typeface="Arial"/>
                <a:ea typeface="Arial"/>
                <a:cs typeface="Arial"/>
                <a:sym typeface="Arial"/>
              </a:defRPr>
            </a:pPr>
          </a:p>
          <a:p>
            <a:pPr>
              <a:defRPr sz="2700">
                <a:latin typeface="Arial"/>
                <a:ea typeface="Arial"/>
                <a:cs typeface="Arial"/>
                <a:sym typeface="Arial"/>
              </a:defRPr>
            </a:pPr>
            <a:r>
              <a:t>A pitch that looks like a spontaneous answer, </a:t>
            </a:r>
          </a:p>
          <a:p>
            <a:pPr>
              <a:defRPr sz="2700">
                <a:latin typeface="Arial"/>
                <a:ea typeface="Arial"/>
                <a:cs typeface="Arial"/>
                <a:sym typeface="Arial"/>
              </a:defRPr>
            </a:pPr>
            <a:r>
              <a:t>but that truly is FAR TO BE SO.</a:t>
            </a:r>
          </a:p>
          <a:p>
            <a:pPr>
              <a:defRPr sz="2700">
                <a:latin typeface="Arial"/>
                <a:ea typeface="Arial"/>
                <a:cs typeface="Arial"/>
                <a:sym typeface="Arial"/>
              </a:defRPr>
            </a:pPr>
          </a:p>
          <a:p>
            <a:pPr algn="ctr">
              <a:defRPr b="1" i="1" sz="2700">
                <a:solidFill>
                  <a:srgbClr val="FF2600"/>
                </a:solidFill>
                <a:latin typeface="Arial"/>
                <a:ea typeface="Arial"/>
                <a:cs typeface="Arial"/>
                <a:sym typeface="Arial"/>
              </a:defRPr>
            </a:pPr>
            <a:r>
              <a:t>!!! To be effective you must be prepared !!!</a:t>
            </a:r>
          </a:p>
        </p:txBody>
      </p:sp>
      <p:sp>
        <p:nvSpPr>
          <p:cNvPr id="120"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8"/>
                                        </p:tgtEl>
                                        <p:attrNameLst>
                                          <p:attrName>style.visibility</p:attrName>
                                        </p:attrNameLst>
                                      </p:cBhvr>
                                      <p:to>
                                        <p:strVal val="visible"/>
                                      </p:to>
                                    </p:set>
                                    <p:animEffect filter="wipe(left)" transition="in">
                                      <p:cBhvr>
                                        <p:cTn id="7" dur="500"/>
                                        <p:tgtEl>
                                          <p:spTgt spid="11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15"/>
                                        </p:tgtEl>
                                        <p:attrNameLst>
                                          <p:attrName>style.visibility</p:attrName>
                                        </p:attrNameLst>
                                      </p:cBhvr>
                                      <p:to>
                                        <p:strVal val="visible"/>
                                      </p:to>
                                    </p:set>
                                    <p:anim calcmode="lin" valueType="num">
                                      <p:cBhvr>
                                        <p:cTn id="11" dur="1000" fill="hold"/>
                                        <p:tgtEl>
                                          <p:spTgt spid="115"/>
                                        </p:tgtEl>
                                        <p:attrNameLst>
                                          <p:attrName>ppt_x</p:attrName>
                                        </p:attrNameLst>
                                      </p:cBhvr>
                                      <p:tavLst>
                                        <p:tav tm="0">
                                          <p:val>
                                            <p:strVal val="#ppt_x"/>
                                          </p:val>
                                        </p:tav>
                                        <p:tav tm="100000">
                                          <p:val>
                                            <p:strVal val="#ppt_x"/>
                                          </p:val>
                                        </p:tav>
                                      </p:tavLst>
                                    </p:anim>
                                    <p:anim calcmode="lin" valueType="num">
                                      <p:cBhvr>
                                        <p:cTn id="12"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whole" bldLvl="1" animBg="1" rev="0" advAuto="0" spid="115"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Unit 1: Pitch Your Start-up!"/>
          <p:cNvSpPr txBox="1"/>
          <p:nvPr/>
        </p:nvSpPr>
        <p:spPr>
          <a:xfrm>
            <a:off x="5211478" y="540384"/>
            <a:ext cx="6028492"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23"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24"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25"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26" name="Two/three sentence Pitch - b…"/>
          <p:cNvSpPr txBox="1"/>
          <p:nvPr/>
        </p:nvSpPr>
        <p:spPr>
          <a:xfrm>
            <a:off x="2597149" y="2429935"/>
            <a:ext cx="8125656" cy="345894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b</a:t>
            </a:r>
          </a:p>
          <a:p>
            <a:pPr>
              <a:defRPr sz="2200">
                <a:latin typeface="Arial"/>
                <a:ea typeface="Arial"/>
                <a:cs typeface="Arial"/>
                <a:sym typeface="Arial"/>
              </a:defRPr>
            </a:pPr>
          </a:p>
          <a:p>
            <a:pPr algn="just">
              <a:defRPr b="1" i="1" sz="2200">
                <a:latin typeface="Arial"/>
                <a:ea typeface="Arial"/>
                <a:cs typeface="Arial"/>
                <a:sym typeface="Arial"/>
              </a:defRPr>
            </a:pPr>
            <a:r>
              <a:t>First sentence</a:t>
            </a:r>
          </a:p>
          <a:p>
            <a:pPr algn="just">
              <a:defRPr i="1" sz="2200">
                <a:latin typeface="Arial"/>
                <a:ea typeface="Arial"/>
                <a:cs typeface="Arial"/>
                <a:sym typeface="Arial"/>
              </a:defRPr>
            </a:pPr>
            <a:r>
              <a:t>Explain what you do: a full, yet brief, summary of what your company does or provide</a:t>
            </a:r>
          </a:p>
          <a:p>
            <a:pPr algn="just">
              <a:defRPr i="1" sz="2200">
                <a:latin typeface="Arial"/>
                <a:ea typeface="Arial"/>
                <a:cs typeface="Arial"/>
                <a:sym typeface="Arial"/>
              </a:defRPr>
            </a:pPr>
          </a:p>
          <a:p>
            <a:pPr algn="just">
              <a:defRPr b="1" i="1" sz="2200">
                <a:latin typeface="Arial"/>
                <a:ea typeface="Arial"/>
                <a:cs typeface="Arial"/>
                <a:sym typeface="Arial"/>
              </a:defRPr>
            </a:pPr>
            <a:r>
              <a:t>Second sentence</a:t>
            </a:r>
          </a:p>
          <a:p>
            <a:pPr algn="just">
              <a:defRPr i="1" sz="2200">
                <a:latin typeface="Arial"/>
                <a:ea typeface="Arial"/>
                <a:cs typeface="Arial"/>
                <a:sym typeface="Arial"/>
              </a:defRPr>
            </a:pPr>
            <a:r>
              <a:t>You must set what you want to achieve and why YOU, YOUR PRODUCTS or SERVICES are different - and better - of your competitors. </a:t>
            </a:r>
          </a:p>
        </p:txBody>
      </p:sp>
      <p:sp>
        <p:nvSpPr>
          <p:cNvPr id="127"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wipe(left)" transition="in">
                                      <p:cBhvr>
                                        <p:cTn id="7" dur="500"/>
                                        <p:tgtEl>
                                          <p:spTgt spid="125"/>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22"/>
                                        </p:tgtEl>
                                        <p:attrNameLst>
                                          <p:attrName>style.visibility</p:attrName>
                                        </p:attrNameLst>
                                      </p:cBhvr>
                                      <p:to>
                                        <p:strVal val="visible"/>
                                      </p:to>
                                    </p:set>
                                    <p:anim calcmode="lin" valueType="num">
                                      <p:cBhvr>
                                        <p:cTn id="11" dur="1000" fill="hold"/>
                                        <p:tgtEl>
                                          <p:spTgt spid="122"/>
                                        </p:tgtEl>
                                        <p:attrNameLst>
                                          <p:attrName>ppt_x</p:attrName>
                                        </p:attrNameLst>
                                      </p:cBhvr>
                                      <p:tavLst>
                                        <p:tav tm="0">
                                          <p:val>
                                            <p:strVal val="#ppt_x"/>
                                          </p:val>
                                        </p:tav>
                                        <p:tav tm="100000">
                                          <p:val>
                                            <p:strVal val="#ppt_x"/>
                                          </p:val>
                                        </p:tav>
                                      </p:tavLst>
                                    </p:anim>
                                    <p:anim calcmode="lin" valueType="num">
                                      <p:cBhvr>
                                        <p:cTn id="12"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2"/>
      <p:bldP build="whole" bldLvl="1" animBg="1" rev="0" advAuto="0" spid="12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Unit 1: Pitch Your Start-up!"/>
          <p:cNvSpPr txBox="1"/>
          <p:nvPr/>
        </p:nvSpPr>
        <p:spPr>
          <a:xfrm>
            <a:off x="5211478" y="540384"/>
            <a:ext cx="6028492"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pPr/>
            <a:r>
              <a:t>Unit 1: Pitch Your Start-up!</a:t>
            </a:r>
          </a:p>
        </p:txBody>
      </p:sp>
      <p:pic>
        <p:nvPicPr>
          <p:cNvPr id="130" name="image.png" descr="image.png"/>
          <p:cNvPicPr>
            <a:picLocks noChangeAspect="1"/>
          </p:cNvPicPr>
          <p:nvPr/>
        </p:nvPicPr>
        <p:blipFill>
          <a:blip r:embed="rId2">
            <a:extLst/>
          </a:blip>
          <a:stretch>
            <a:fillRect/>
          </a:stretch>
        </p:blipFill>
        <p:spPr>
          <a:xfrm>
            <a:off x="293687" y="6243637"/>
            <a:ext cx="2303463" cy="501651"/>
          </a:xfrm>
          <a:prstGeom prst="rect">
            <a:avLst/>
          </a:prstGeom>
          <a:ln w="12700">
            <a:miter lim="400000"/>
          </a:ln>
        </p:spPr>
      </p:pic>
      <p:pic>
        <p:nvPicPr>
          <p:cNvPr id="131" name="image.png" descr="image.png"/>
          <p:cNvPicPr>
            <a:picLocks noChangeAspect="1"/>
          </p:cNvPicPr>
          <p:nvPr/>
        </p:nvPicPr>
        <p:blipFill>
          <a:blip r:embed="rId3">
            <a:extLst/>
          </a:blip>
          <a:stretch>
            <a:fillRect/>
          </a:stretch>
        </p:blipFill>
        <p:spPr>
          <a:xfrm>
            <a:off x="2705100" y="6289675"/>
            <a:ext cx="9193213" cy="506413"/>
          </a:xfrm>
          <a:prstGeom prst="rect">
            <a:avLst/>
          </a:prstGeom>
          <a:ln w="12700">
            <a:miter lim="400000"/>
          </a:ln>
        </p:spPr>
      </p:pic>
      <p:pic>
        <p:nvPicPr>
          <p:cNvPr id="132" name="image.png" descr="image.png"/>
          <p:cNvPicPr>
            <a:picLocks noChangeAspect="1"/>
          </p:cNvPicPr>
          <p:nvPr/>
        </p:nvPicPr>
        <p:blipFill>
          <a:blip r:embed="rId4">
            <a:extLst/>
          </a:blip>
          <a:stretch>
            <a:fillRect/>
          </a:stretch>
        </p:blipFill>
        <p:spPr>
          <a:xfrm>
            <a:off x="293687" y="555625"/>
            <a:ext cx="3902076" cy="1219200"/>
          </a:xfrm>
          <a:prstGeom prst="rect">
            <a:avLst/>
          </a:prstGeom>
          <a:ln w="12700">
            <a:miter lim="400000"/>
          </a:ln>
        </p:spPr>
      </p:pic>
      <p:sp>
        <p:nvSpPr>
          <p:cNvPr id="133" name="Two/three sentence Pitch - c…"/>
          <p:cNvSpPr txBox="1"/>
          <p:nvPr/>
        </p:nvSpPr>
        <p:spPr>
          <a:xfrm>
            <a:off x="2244725" y="2648560"/>
            <a:ext cx="8995245" cy="276738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700">
                <a:latin typeface="Arial"/>
                <a:ea typeface="Arial"/>
                <a:cs typeface="Arial"/>
                <a:sym typeface="Arial"/>
              </a:defRPr>
            </a:pPr>
            <a:r>
              <a:t>Two/three sentence Pitch - c</a:t>
            </a:r>
          </a:p>
          <a:p>
            <a:pPr>
              <a:defRPr sz="2000">
                <a:latin typeface="Arial"/>
                <a:ea typeface="Arial"/>
                <a:cs typeface="Arial"/>
                <a:sym typeface="Arial"/>
              </a:defRPr>
            </a:pPr>
          </a:p>
          <a:p>
            <a:pPr>
              <a:defRPr sz="2000">
                <a:latin typeface="Arial"/>
                <a:ea typeface="Arial"/>
                <a:cs typeface="Arial"/>
                <a:sym typeface="Arial"/>
              </a:defRPr>
            </a:pPr>
          </a:p>
          <a:p>
            <a:pPr algn="just">
              <a:defRPr b="1" i="1" sz="2400">
                <a:solidFill>
                  <a:srgbClr val="FF2600"/>
                </a:solidFill>
                <a:latin typeface="Arial"/>
                <a:ea typeface="Arial"/>
                <a:cs typeface="Arial"/>
                <a:sym typeface="Arial"/>
              </a:defRPr>
            </a:pPr>
            <a:r>
              <a:t>!!! Try to be as specific as possible in the second sentence !!!</a:t>
            </a:r>
          </a:p>
          <a:p>
            <a:pPr algn="just">
              <a:defRPr b="1" i="1" sz="2000">
                <a:latin typeface="Arial"/>
                <a:ea typeface="Arial"/>
                <a:cs typeface="Arial"/>
                <a:sym typeface="Arial"/>
              </a:defRPr>
            </a:pPr>
          </a:p>
          <a:p>
            <a:pPr algn="ctr">
              <a:defRPr sz="2000">
                <a:latin typeface="Arial"/>
                <a:ea typeface="Arial"/>
                <a:cs typeface="Arial"/>
                <a:sym typeface="Arial"/>
              </a:defRPr>
            </a:pPr>
            <a:r>
              <a:t>You want the other person to remember you and (if you do it right) </a:t>
            </a:r>
          </a:p>
          <a:p>
            <a:pPr algn="ctr">
              <a:defRPr sz="2000">
                <a:latin typeface="Arial"/>
                <a:ea typeface="Arial"/>
                <a:cs typeface="Arial"/>
                <a:sym typeface="Arial"/>
              </a:defRPr>
            </a:pPr>
            <a:r>
              <a:t>make the wonder if they need what you do!</a:t>
            </a:r>
          </a:p>
        </p:txBody>
      </p:sp>
      <p:sp>
        <p:nvSpPr>
          <p:cNvPr id="134" name="1.1 How to Pitch?"/>
          <p:cNvSpPr txBox="1"/>
          <p:nvPr/>
        </p:nvSpPr>
        <p:spPr>
          <a:xfrm>
            <a:off x="7337894" y="1467802"/>
            <a:ext cx="3902076"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pPr/>
            <a:r>
              <a:t>1.1 How to Pitch?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wipe(left)" transition="in">
                                      <p:cBhvr>
                                        <p:cTn id="7" dur="500"/>
                                        <p:tgtEl>
                                          <p:spTgt spid="132"/>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29"/>
                                        </p:tgtEl>
                                        <p:attrNameLst>
                                          <p:attrName>style.visibility</p:attrName>
                                        </p:attrNameLst>
                                      </p:cBhvr>
                                      <p:to>
                                        <p:strVal val="visible"/>
                                      </p:to>
                                    </p:set>
                                    <p:anim calcmode="lin" valueType="num">
                                      <p:cBhvr>
                                        <p:cTn id="11" dur="1000" fill="hold"/>
                                        <p:tgtEl>
                                          <p:spTgt spid="129"/>
                                        </p:tgtEl>
                                        <p:attrNameLst>
                                          <p:attrName>ppt_x</p:attrName>
                                        </p:attrNameLst>
                                      </p:cBhvr>
                                      <p:tavLst>
                                        <p:tav tm="0">
                                          <p:val>
                                            <p:strVal val="#ppt_x"/>
                                          </p:val>
                                        </p:tav>
                                        <p:tav tm="100000">
                                          <p:val>
                                            <p:strVal val="#ppt_x"/>
                                          </p:val>
                                        </p:tav>
                                      </p:tavLst>
                                    </p:anim>
                                    <p:anim calcmode="lin" valueType="num">
                                      <p:cBhvr>
                                        <p:cTn id="12" dur="10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whole" bldLvl="1" animBg="1" rev="0" advAuto="0" spid="129" grpId="2"/>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