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Raleway Light"/>
          <a:ea typeface="Raleway Light"/>
          <a:cs typeface="Raleway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E3F2"/>
          </a:solidFill>
        </a:fill>
      </a:tcStyle>
    </a:wholeTbl>
    <a:band2H>
      <a:tcTxStyle/>
      <a:tcStyle>
        <a:tcBdr/>
        <a:fill>
          <a:solidFill>
            <a:srgbClr val="EAF2F8"/>
          </a:solidFill>
        </a:fill>
      </a:tcStyle>
    </a:band2H>
    <a:firstCol>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Raleway Light"/>
          <a:ea typeface="Raleway Light"/>
          <a:cs typeface="Raleway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Raleway Light"/>
          <a:ea typeface="Raleway Light"/>
          <a:cs typeface="Raleway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Raleway Light"/>
          <a:ea typeface="Raleway Light"/>
          <a:cs typeface="Raleway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Raleway Bold"/>
          <a:ea typeface="Raleway Bold"/>
          <a:cs typeface="Raleway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aleway Bold"/>
          <a:ea typeface="Raleway Bold"/>
          <a:cs typeface="Raleway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aleway Bold"/>
          <a:ea typeface="Raleway Bold"/>
          <a:cs typeface="Raleway 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Raleway Light"/>
          <a:ea typeface="Raleway Light"/>
          <a:cs typeface="Raleway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Raleway Light"/>
          <a:ea typeface="Raleway Light"/>
          <a:cs typeface="Raleway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Raleway Bold"/>
          <a:ea typeface="Raleway Bold"/>
          <a:cs typeface="Raleway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Raleway Bold"/>
          <a:ea typeface="Raleway Bold"/>
          <a:cs typeface="Raleway Bol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Raleway Bold"/>
          <a:ea typeface="Raleway Bold"/>
          <a:cs typeface="Raleway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0" name="Shape 70"/>
          <p:cNvSpPr>
            <a:spLocks noGrp="1" noRot="1" noChangeAspect="1"/>
          </p:cNvSpPr>
          <p:nvPr>
            <p:ph type="sldImg"/>
          </p:nvPr>
        </p:nvSpPr>
        <p:spPr>
          <a:xfrm>
            <a:off x="1143000" y="685800"/>
            <a:ext cx="4572000" cy="3429000"/>
          </a:xfrm>
          <a:prstGeom prst="rect">
            <a:avLst/>
          </a:prstGeom>
        </p:spPr>
        <p:txBody>
          <a:bodyPr/>
          <a:lstStyle/>
          <a:p>
            <a:endParaRPr/>
          </a:p>
        </p:txBody>
      </p:sp>
      <p:sp>
        <p:nvSpPr>
          <p:cNvPr id="71" name="Shape 7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
        <p:nvSpPr>
          <p:cNvPr id="18"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5" name="Cerchio"/>
          <p:cNvSpPr/>
          <p:nvPr/>
        </p:nvSpPr>
        <p:spPr>
          <a:xfrm>
            <a:off x="11495087" y="322262"/>
            <a:ext cx="434976" cy="433388"/>
          </a:xfrm>
          <a:prstGeom prst="ellipse">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26"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3" name="Cerchio"/>
          <p:cNvSpPr/>
          <p:nvPr/>
        </p:nvSpPr>
        <p:spPr>
          <a:xfrm>
            <a:off x="11495087" y="322262"/>
            <a:ext cx="434976" cy="433388"/>
          </a:xfrm>
          <a:prstGeom prst="ellipse">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34"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
        <p:nvSpPr>
          <p:cNvPr id="41"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8" name="Cerchio"/>
          <p:cNvSpPr/>
          <p:nvPr/>
        </p:nvSpPr>
        <p:spPr>
          <a:xfrm>
            <a:off x="11495087" y="322262"/>
            <a:ext cx="434976" cy="433388"/>
          </a:xfrm>
          <a:prstGeom prst="ellipse">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49"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56" name="Cerchio"/>
          <p:cNvSpPr/>
          <p:nvPr/>
        </p:nvSpPr>
        <p:spPr>
          <a:xfrm>
            <a:off x="11495087" y="322262"/>
            <a:ext cx="434976" cy="433388"/>
          </a:xfrm>
          <a:prstGeom prst="ellipse">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57"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
        <p:nvSpPr>
          <p:cNvPr id="64"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Titolo Testo</a:t>
            </a:r>
          </a:p>
        </p:txBody>
      </p:sp>
      <p:sp>
        <p:nvSpPr>
          <p:cNvPr id="3" name="Corpo livello uno…"/>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Regular"/>
          <a:ea typeface="Raleway Regular"/>
          <a:cs typeface="Raleway Regular"/>
          <a:sym typeface="Raleway Regular"/>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Regular"/>
          <a:ea typeface="Raleway Regular"/>
          <a:cs typeface="Raleway Regular"/>
          <a:sym typeface="Raleway Regular"/>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Regular"/>
          <a:ea typeface="Raleway Regular"/>
          <a:cs typeface="Raleway Regular"/>
          <a:sym typeface="Raleway Regular"/>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Regular"/>
          <a:ea typeface="Raleway Regular"/>
          <a:cs typeface="Raleway Regular"/>
          <a:sym typeface="Raleway Regular"/>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Regular"/>
          <a:ea typeface="Raleway Regular"/>
          <a:cs typeface="Raleway Regular"/>
          <a:sym typeface="Raleway Regular"/>
        </a:defRPr>
      </a:lvl5pPr>
      <a:lvl6pPr marL="0" marR="0" indent="4572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Regular"/>
          <a:ea typeface="Raleway Regular"/>
          <a:cs typeface="Raleway Regular"/>
          <a:sym typeface="Raleway Regular"/>
        </a:defRPr>
      </a:lvl6pPr>
      <a:lvl7pPr marL="0" marR="0" indent="9144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Regular"/>
          <a:ea typeface="Raleway Regular"/>
          <a:cs typeface="Raleway Regular"/>
          <a:sym typeface="Raleway Regular"/>
        </a:defRPr>
      </a:lvl7pPr>
      <a:lvl8pPr marL="0" marR="0" indent="13716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Regular"/>
          <a:ea typeface="Raleway Regular"/>
          <a:cs typeface="Raleway Regular"/>
          <a:sym typeface="Raleway Regular"/>
        </a:defRPr>
      </a:lvl8pPr>
      <a:lvl9pPr marL="0" marR="0" indent="18288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Regular"/>
          <a:ea typeface="Raleway Regular"/>
          <a:cs typeface="Raleway Regular"/>
          <a:sym typeface="Raleway Regular"/>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Light"/>
          <a:ea typeface="Raleway Light"/>
          <a:cs typeface="Raleway Light"/>
          <a:sym typeface="Raleway Light"/>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Light"/>
          <a:ea typeface="Raleway Light"/>
          <a:cs typeface="Raleway Light"/>
          <a:sym typeface="Raleway Light"/>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Light"/>
          <a:ea typeface="Raleway Light"/>
          <a:cs typeface="Raleway Light"/>
          <a:sym typeface="Raleway Light"/>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Light"/>
          <a:ea typeface="Raleway Light"/>
          <a:cs typeface="Raleway Light"/>
          <a:sym typeface="Raleway Light"/>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Light"/>
          <a:ea typeface="Raleway Light"/>
          <a:cs typeface="Raleway Light"/>
          <a:sym typeface="Raleway Light"/>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Light"/>
          <a:ea typeface="Raleway Light"/>
          <a:cs typeface="Raleway Light"/>
          <a:sym typeface="Raleway Light"/>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Light"/>
          <a:ea typeface="Raleway Light"/>
          <a:cs typeface="Raleway Light"/>
          <a:sym typeface="Raleway Light"/>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Light"/>
          <a:ea typeface="Raleway Light"/>
          <a:cs typeface="Raleway Light"/>
          <a:sym typeface="Raleway Light"/>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Light"/>
          <a:ea typeface="Raleway Light"/>
          <a:cs typeface="Raleway Light"/>
          <a:sym typeface="Raleway Light"/>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aleway Light"/>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aleway Light"/>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aleway Light"/>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aleway Light"/>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aleway Light"/>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aleway Light"/>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aleway Light"/>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aleway Light"/>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aleway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image.png" descr="image.png"/>
          <p:cNvPicPr>
            <a:picLocks noChangeAspect="1"/>
          </p:cNvPicPr>
          <p:nvPr/>
        </p:nvPicPr>
        <p:blipFill>
          <a:blip r:embed="rId2"/>
          <a:stretch>
            <a:fillRect/>
          </a:stretch>
        </p:blipFill>
        <p:spPr>
          <a:xfrm>
            <a:off x="9186862" y="204787"/>
            <a:ext cx="2763838" cy="603251"/>
          </a:xfrm>
          <a:prstGeom prst="rect">
            <a:avLst/>
          </a:prstGeom>
          <a:ln w="12700">
            <a:miter lim="400000"/>
          </a:ln>
        </p:spPr>
      </p:pic>
      <p:pic>
        <p:nvPicPr>
          <p:cNvPr id="74" name="image.png" descr="image.png"/>
          <p:cNvPicPr>
            <a:picLocks noChangeAspect="1"/>
          </p:cNvPicPr>
          <p:nvPr/>
        </p:nvPicPr>
        <p:blipFill>
          <a:blip r:embed="rId3"/>
          <a:stretch>
            <a:fillRect/>
          </a:stretch>
        </p:blipFill>
        <p:spPr>
          <a:xfrm>
            <a:off x="401637" y="225425"/>
            <a:ext cx="6096001" cy="1905000"/>
          </a:xfrm>
          <a:prstGeom prst="rect">
            <a:avLst/>
          </a:prstGeom>
          <a:ln w="12700">
            <a:miter lim="400000"/>
          </a:ln>
        </p:spPr>
      </p:pic>
      <p:pic>
        <p:nvPicPr>
          <p:cNvPr id="75" name="image.png" descr="image.png"/>
          <p:cNvPicPr>
            <a:picLocks noChangeAspect="1"/>
          </p:cNvPicPr>
          <p:nvPr/>
        </p:nvPicPr>
        <p:blipFill>
          <a:blip r:embed="rId4"/>
          <a:stretch>
            <a:fillRect/>
          </a:stretch>
        </p:blipFill>
        <p:spPr>
          <a:xfrm>
            <a:off x="0" y="4073525"/>
            <a:ext cx="12192000" cy="2846388"/>
          </a:xfrm>
          <a:prstGeom prst="rect">
            <a:avLst/>
          </a:prstGeom>
          <a:ln w="12700">
            <a:miter lim="400000"/>
          </a:ln>
        </p:spPr>
      </p:pic>
      <p:sp>
        <p:nvSpPr>
          <p:cNvPr id="76" name="Tools to Describe and Validate Business Idea"/>
          <p:cNvSpPr txBox="1"/>
          <p:nvPr/>
        </p:nvSpPr>
        <p:spPr>
          <a:xfrm>
            <a:off x="1226338" y="2092106"/>
            <a:ext cx="9690349" cy="1138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400">
                <a:latin typeface="Arial Rounded MT Bold"/>
                <a:ea typeface="Arial Rounded MT Bold"/>
                <a:cs typeface="Arial Rounded MT Bold"/>
                <a:sym typeface="Arial Rounded MT Bold"/>
              </a:defRPr>
            </a:lvl1pPr>
          </a:lstStyle>
          <a:p>
            <a:pPr algn="ctr"/>
            <a:r>
              <a:rPr lang="es-ES" dirty="0"/>
              <a:t>Herramientas para describir y validar ideas de negocio</a:t>
            </a:r>
            <a:endParaRPr dirty="0"/>
          </a:p>
        </p:txBody>
      </p:sp>
      <p:sp>
        <p:nvSpPr>
          <p:cNvPr id="77" name="(Entrepreneurship Section)"/>
          <p:cNvSpPr txBox="1"/>
          <p:nvPr/>
        </p:nvSpPr>
        <p:spPr>
          <a:xfrm>
            <a:off x="4111361" y="3365512"/>
            <a:ext cx="392030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800">
                <a:latin typeface="Arial Rounded MT Bold"/>
                <a:ea typeface="Arial Rounded MT Bold"/>
                <a:cs typeface="Arial Rounded MT Bold"/>
                <a:sym typeface="Arial Rounded MT Bold"/>
              </a:defRPr>
            </a:pPr>
            <a:r>
              <a:rPr sz="2300" dirty="0"/>
              <a:t>(</a:t>
            </a:r>
            <a:r>
              <a:rPr lang="es-ES" sz="2300" dirty="0"/>
              <a:t>Sección Emprendimiento</a:t>
            </a:r>
            <a:r>
              <a:rPr dirty="0"/>
              <a:t>)</a:t>
            </a:r>
          </a:p>
        </p:txBody>
      </p:sp>
      <p:sp>
        <p:nvSpPr>
          <p:cNvPr id="78" name="With the support of the Erasmus+ programme of the European Union. This document and its contents reflects the views only of the authors, and the Commission cannot be held responsible for any use which may be made of the information contained therein."/>
          <p:cNvSpPr txBox="1"/>
          <p:nvPr/>
        </p:nvSpPr>
        <p:spPr>
          <a:xfrm>
            <a:off x="9209087" y="892175"/>
            <a:ext cx="2581276" cy="9804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900"/>
            </a:lvl1pPr>
          </a:lstStyle>
          <a:p>
            <a:r>
              <a:t>With the support of the Erasmus+ programme of the European Union. This document and its contents reflects the views only of the authors, and the Commission cannot be held responsible for any use which may be made of the information contained therein.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1" nodeType="afterEffect">
                                  <p:stCondLst>
                                    <p:cond delay="0"/>
                                  </p:stCondLst>
                                  <p:iterate>
                                    <p:tmAbs val="0"/>
                                  </p:iterate>
                                  <p:childTnLst>
                                    <p:set>
                                      <p:cBhvr>
                                        <p:cTn id="6" fill="hold"/>
                                        <p:tgtEl>
                                          <p:spTgt spid="74"/>
                                        </p:tgtEl>
                                        <p:attrNameLst>
                                          <p:attrName>style.visibility</p:attrName>
                                        </p:attrNameLst>
                                      </p:cBhvr>
                                      <p:to>
                                        <p:strVal val="visible"/>
                                      </p:to>
                                    </p:set>
                                    <p:anim calcmode="lin" valueType="num">
                                      <p:cBhvr>
                                        <p:cTn id="7" dur="2000" fill="hold"/>
                                        <p:tgtEl>
                                          <p:spTgt spid="74"/>
                                        </p:tgtEl>
                                        <p:attrNameLst>
                                          <p:attrName>ppt_w</p:attrName>
                                        </p:attrNameLst>
                                      </p:cBhvr>
                                      <p:tavLst>
                                        <p:tav tm="0" fmla="#ppt_w*sin(2.5*pi*$)">
                                          <p:val>
                                            <p:fltVal val="0"/>
                                          </p:val>
                                        </p:tav>
                                        <p:tav tm="100000">
                                          <p:val>
                                            <p:fltVal val="1"/>
                                          </p:val>
                                        </p:tav>
                                      </p:tavLst>
                                    </p:anim>
                                    <p:anim calcmode="lin" valueType="num">
                                      <p:cBhvr>
                                        <p:cTn id="8" dur="2000" fill="hold"/>
                                        <p:tgtEl>
                                          <p:spTgt spid="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Unit 1: Pitch Your Start-up!"/>
          <p:cNvSpPr txBox="1"/>
          <p:nvPr/>
        </p:nvSpPr>
        <p:spPr>
          <a:xfrm>
            <a:off x="4553339" y="540384"/>
            <a:ext cx="734497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pPr algn="l"/>
            <a:r>
              <a:rPr lang="es-ES" dirty="0"/>
              <a:t>Unidad 1: Presenta tu empresa</a:t>
            </a:r>
          </a:p>
        </p:txBody>
      </p:sp>
      <p:pic>
        <p:nvPicPr>
          <p:cNvPr id="137"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138"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139"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140" name="Two/three sentence Pitch - d…"/>
          <p:cNvSpPr txBox="1"/>
          <p:nvPr/>
        </p:nvSpPr>
        <p:spPr>
          <a:xfrm>
            <a:off x="1499393" y="2383897"/>
            <a:ext cx="9193213" cy="34589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700" b="1">
                <a:latin typeface="Arial"/>
                <a:ea typeface="Arial"/>
                <a:cs typeface="Arial"/>
                <a:sym typeface="Arial"/>
              </a:defRPr>
            </a:pPr>
            <a:r>
              <a:rPr lang="es-ES" dirty="0"/>
              <a:t>Discurso de dos o tres oraciones </a:t>
            </a:r>
            <a:r>
              <a:rPr dirty="0"/>
              <a:t>- d</a:t>
            </a:r>
          </a:p>
          <a:p>
            <a:pPr>
              <a:defRPr sz="2000">
                <a:latin typeface="Arial"/>
                <a:ea typeface="Arial"/>
                <a:cs typeface="Arial"/>
                <a:sym typeface="Arial"/>
              </a:defRPr>
            </a:pPr>
            <a:endParaRPr dirty="0"/>
          </a:p>
          <a:p>
            <a:pPr algn="just">
              <a:defRPr sz="2200" b="1" i="1">
                <a:latin typeface="Arial"/>
                <a:ea typeface="Arial"/>
                <a:cs typeface="Arial"/>
                <a:sym typeface="Arial"/>
              </a:defRPr>
            </a:pPr>
            <a:r>
              <a:rPr lang="es-ES" dirty="0"/>
              <a:t>Tercera oración: </a:t>
            </a:r>
            <a:r>
              <a:rPr dirty="0"/>
              <a:t>alias </a:t>
            </a:r>
            <a:r>
              <a:rPr lang="es-ES" dirty="0"/>
              <a:t>oración </a:t>
            </a:r>
            <a:r>
              <a:rPr dirty="0"/>
              <a:t>ZERO</a:t>
            </a:r>
          </a:p>
          <a:p>
            <a:pPr algn="just">
              <a:defRPr sz="2200" b="1" i="1">
                <a:latin typeface="Arial"/>
                <a:ea typeface="Arial"/>
                <a:cs typeface="Arial"/>
                <a:sym typeface="Arial"/>
              </a:defRPr>
            </a:pPr>
            <a:endParaRPr dirty="0"/>
          </a:p>
          <a:p>
            <a:pPr algn="just">
              <a:defRPr sz="2200" i="1">
                <a:latin typeface="Arial"/>
                <a:ea typeface="Arial"/>
                <a:cs typeface="Arial"/>
                <a:sym typeface="Arial"/>
              </a:defRPr>
            </a:pPr>
            <a:r>
              <a:rPr lang="es-ES" dirty="0"/>
              <a:t>Si crees que tienes tiempo, puedes empezar con una oración de GANCHO. </a:t>
            </a:r>
            <a:endParaRPr dirty="0"/>
          </a:p>
          <a:p>
            <a:pPr algn="just">
              <a:defRPr sz="2200" i="1">
                <a:latin typeface="Arial"/>
                <a:ea typeface="Arial"/>
                <a:cs typeface="Arial"/>
                <a:sym typeface="Arial"/>
              </a:defRPr>
            </a:pPr>
            <a:r>
              <a:rPr lang="es-ES" dirty="0"/>
              <a:t>El GANCHO proporciona a tu audiencia información con la que puede crear asociaciones mentales. </a:t>
            </a:r>
            <a:endParaRPr dirty="0"/>
          </a:p>
          <a:p>
            <a:pPr algn="ctr">
              <a:defRPr sz="2200" i="1">
                <a:solidFill>
                  <a:srgbClr val="FF2600"/>
                </a:solidFill>
                <a:latin typeface="Arial"/>
                <a:ea typeface="Arial"/>
                <a:cs typeface="Arial"/>
                <a:sym typeface="Arial"/>
              </a:defRPr>
            </a:pPr>
            <a:r>
              <a:rPr dirty="0"/>
              <a:t>!!! </a:t>
            </a:r>
            <a:r>
              <a:rPr lang="es-ES" dirty="0"/>
              <a:t>El oyente debe ser capaz de procesar tu gancho instantáneamente, de lo contrario, no escuchará tus siguientes (y más valiosas) oraciones !!!</a:t>
            </a:r>
            <a:r>
              <a:rPr dirty="0"/>
              <a:t> </a:t>
            </a:r>
          </a:p>
          <a:p>
            <a:pPr algn="ctr">
              <a:defRPr sz="2200" i="1">
                <a:solidFill>
                  <a:srgbClr val="FF2600"/>
                </a:solidFill>
                <a:latin typeface="Arial"/>
                <a:ea typeface="Arial"/>
                <a:cs typeface="Arial"/>
                <a:sym typeface="Arial"/>
              </a:defRPr>
            </a:pPr>
            <a:endParaRPr dirty="0"/>
          </a:p>
        </p:txBody>
      </p:sp>
      <p:sp>
        <p:nvSpPr>
          <p:cNvPr id="141" name="1.1 How to Pitch?"/>
          <p:cNvSpPr txBox="1"/>
          <p:nvPr/>
        </p:nvSpPr>
        <p:spPr>
          <a:xfrm>
            <a:off x="4553339" y="1444368"/>
            <a:ext cx="7007290"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pPr algn="ctr"/>
            <a:r>
              <a:rPr lang="es-ES" dirty="0"/>
              <a:t>1.1 ¿Cómo presentar el discurso?</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39"/>
                                        </p:tgtEl>
                                        <p:attrNameLst>
                                          <p:attrName>style.visibility</p:attrName>
                                        </p:attrNameLst>
                                      </p:cBhvr>
                                      <p:to>
                                        <p:strVal val="visible"/>
                                      </p:to>
                                    </p:set>
                                    <p:animEffect transition="in" filter="wipe(left)">
                                      <p:cBhvr>
                                        <p:cTn id="7" dur="500"/>
                                        <p:tgtEl>
                                          <p:spTgt spid="139"/>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136"/>
                                        </p:tgtEl>
                                        <p:attrNameLst>
                                          <p:attrName>style.visibility</p:attrName>
                                        </p:attrNameLst>
                                      </p:cBhvr>
                                      <p:to>
                                        <p:strVal val="visible"/>
                                      </p:to>
                                    </p:set>
                                    <p:anim calcmode="lin" valueType="num">
                                      <p:cBhvr>
                                        <p:cTn id="11" dur="1000" fill="hold"/>
                                        <p:tgtEl>
                                          <p:spTgt spid="136"/>
                                        </p:tgtEl>
                                        <p:attrNameLst>
                                          <p:attrName>ppt_x</p:attrName>
                                        </p:attrNameLst>
                                      </p:cBhvr>
                                      <p:tavLst>
                                        <p:tav tm="0">
                                          <p:val>
                                            <p:strVal val="#ppt_x"/>
                                          </p:val>
                                        </p:tav>
                                        <p:tav tm="100000">
                                          <p:val>
                                            <p:strVal val="#ppt_x"/>
                                          </p:val>
                                        </p:tav>
                                      </p:tavLst>
                                    </p:anim>
                                    <p:anim calcmode="lin" valueType="num">
                                      <p:cBhvr>
                                        <p:cTn id="12" dur="1000" fill="hold"/>
                                        <p:tgtEl>
                                          <p:spTgt spid="1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2" animBg="1" advAuto="0"/>
      <p:bldP spid="139"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Unit 1: Pitch Your Start-up!"/>
          <p:cNvSpPr txBox="1"/>
          <p:nvPr/>
        </p:nvSpPr>
        <p:spPr>
          <a:xfrm>
            <a:off x="4570674" y="518894"/>
            <a:ext cx="7290221"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pPr algn="l"/>
            <a:r>
              <a:rPr lang="es-ES" dirty="0"/>
              <a:t>Unidad 1: Presenta tu empresa</a:t>
            </a:r>
          </a:p>
        </p:txBody>
      </p:sp>
      <p:pic>
        <p:nvPicPr>
          <p:cNvPr id="144"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145"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146"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147" name="Two/three sentence Pitch - e…"/>
          <p:cNvSpPr txBox="1"/>
          <p:nvPr/>
        </p:nvSpPr>
        <p:spPr>
          <a:xfrm>
            <a:off x="1592630" y="2479667"/>
            <a:ext cx="7644470" cy="2922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700" b="1">
                <a:latin typeface="Arial"/>
                <a:ea typeface="Arial"/>
                <a:cs typeface="Arial"/>
                <a:sym typeface="Arial"/>
              </a:defRPr>
            </a:pPr>
            <a:r>
              <a:rPr lang="es-ES" dirty="0"/>
              <a:t>Discurso de dos o tres oraciones </a:t>
            </a:r>
            <a:r>
              <a:rPr dirty="0"/>
              <a:t>- e</a:t>
            </a:r>
          </a:p>
          <a:p>
            <a:pPr>
              <a:defRPr sz="2300">
                <a:latin typeface="Arial"/>
                <a:ea typeface="Arial"/>
                <a:cs typeface="Arial"/>
                <a:sym typeface="Arial"/>
              </a:defRPr>
            </a:pPr>
            <a:endParaRPr dirty="0"/>
          </a:p>
          <a:p>
            <a:pPr algn="just">
              <a:defRPr sz="2300" b="1" i="1">
                <a:latin typeface="Arial"/>
                <a:ea typeface="Arial"/>
                <a:cs typeface="Arial"/>
                <a:sym typeface="Arial"/>
              </a:defRPr>
            </a:pPr>
            <a:r>
              <a:rPr lang="es-ES" dirty="0"/>
              <a:t>Un último consejo</a:t>
            </a:r>
            <a:r>
              <a:rPr dirty="0"/>
              <a:t>: </a:t>
            </a:r>
            <a:endParaRPr lang="es-ES" dirty="0"/>
          </a:p>
          <a:p>
            <a:pPr algn="just">
              <a:defRPr sz="2300" b="1" i="1">
                <a:latin typeface="Arial"/>
                <a:ea typeface="Arial"/>
                <a:cs typeface="Arial"/>
                <a:sym typeface="Arial"/>
              </a:defRPr>
            </a:pPr>
            <a:endParaRPr dirty="0"/>
          </a:p>
          <a:p>
            <a:pPr algn="ctr">
              <a:defRPr sz="2300" i="1">
                <a:latin typeface="Arial"/>
                <a:ea typeface="Arial"/>
                <a:cs typeface="Arial"/>
                <a:sym typeface="Arial"/>
              </a:defRPr>
            </a:pPr>
            <a:r>
              <a:rPr lang="es-ES" dirty="0"/>
              <a:t>¡Tu discurso de dos o tres oraciones puede ser la introducción perfecta para tu discurso</a:t>
            </a:r>
          </a:p>
          <a:p>
            <a:pPr algn="ctr">
              <a:defRPr sz="2300" i="1">
                <a:latin typeface="Arial"/>
                <a:ea typeface="Arial"/>
                <a:cs typeface="Arial"/>
                <a:sym typeface="Arial"/>
              </a:defRPr>
            </a:pPr>
            <a:r>
              <a:rPr lang="es-ES" dirty="0"/>
              <a:t> de ascensor!</a:t>
            </a:r>
            <a:endParaRPr dirty="0"/>
          </a:p>
        </p:txBody>
      </p:sp>
      <p:sp>
        <p:nvSpPr>
          <p:cNvPr id="148" name="1.1 How to Pitch?"/>
          <p:cNvSpPr txBox="1"/>
          <p:nvPr/>
        </p:nvSpPr>
        <p:spPr>
          <a:xfrm>
            <a:off x="4805265" y="1467802"/>
            <a:ext cx="7093047"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pPr algn="ctr"/>
            <a:r>
              <a:rPr lang="es-ES" dirty="0"/>
              <a:t>1.1 ¿Cómo presentar el discurso?</a:t>
            </a:r>
          </a:p>
        </p:txBody>
      </p:sp>
      <p:pic>
        <p:nvPicPr>
          <p:cNvPr id="149" name="images-3.jpeg" descr="images-3.jpeg"/>
          <p:cNvPicPr>
            <a:picLocks noChangeAspect="1"/>
          </p:cNvPicPr>
          <p:nvPr/>
        </p:nvPicPr>
        <p:blipFill>
          <a:blip r:embed="rId5"/>
          <a:stretch>
            <a:fillRect/>
          </a:stretch>
        </p:blipFill>
        <p:spPr>
          <a:xfrm>
            <a:off x="8559552" y="4313642"/>
            <a:ext cx="3075919" cy="175027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46"/>
                                        </p:tgtEl>
                                        <p:attrNameLst>
                                          <p:attrName>style.visibility</p:attrName>
                                        </p:attrNameLst>
                                      </p:cBhvr>
                                      <p:to>
                                        <p:strVal val="visible"/>
                                      </p:to>
                                    </p:set>
                                    <p:animEffect transition="in" filter="wipe(left)">
                                      <p:cBhvr>
                                        <p:cTn id="7" dur="500"/>
                                        <p:tgtEl>
                                          <p:spTgt spid="146"/>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143"/>
                                        </p:tgtEl>
                                        <p:attrNameLst>
                                          <p:attrName>style.visibility</p:attrName>
                                        </p:attrNameLst>
                                      </p:cBhvr>
                                      <p:to>
                                        <p:strVal val="visible"/>
                                      </p:to>
                                    </p:set>
                                    <p:anim calcmode="lin" valueType="num">
                                      <p:cBhvr>
                                        <p:cTn id="11" dur="1000" fill="hold"/>
                                        <p:tgtEl>
                                          <p:spTgt spid="143"/>
                                        </p:tgtEl>
                                        <p:attrNameLst>
                                          <p:attrName>ppt_x</p:attrName>
                                        </p:attrNameLst>
                                      </p:cBhvr>
                                      <p:tavLst>
                                        <p:tav tm="0">
                                          <p:val>
                                            <p:strVal val="#ppt_x"/>
                                          </p:val>
                                        </p:tav>
                                        <p:tav tm="100000">
                                          <p:val>
                                            <p:strVal val="#ppt_x"/>
                                          </p:val>
                                        </p:tav>
                                      </p:tavLst>
                                    </p:anim>
                                    <p:anim calcmode="lin" valueType="num">
                                      <p:cBhvr>
                                        <p:cTn id="12" dur="1000" fill="hold"/>
                                        <p:tgtEl>
                                          <p:spTgt spid="1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2" animBg="1" advAuto="0"/>
      <p:bldP spid="146"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Unit 1: Pitch Your Start-up!"/>
          <p:cNvSpPr txBox="1"/>
          <p:nvPr/>
        </p:nvSpPr>
        <p:spPr>
          <a:xfrm>
            <a:off x="4544009" y="530225"/>
            <a:ext cx="7044612"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pPr algn="l"/>
            <a:r>
              <a:rPr lang="es-ES" dirty="0"/>
              <a:t>Unidad 1: Presenta tu empresa</a:t>
            </a:r>
          </a:p>
        </p:txBody>
      </p:sp>
      <p:pic>
        <p:nvPicPr>
          <p:cNvPr id="152"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153"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154"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155" name="High Concept Pitch (HCP): a definition…"/>
          <p:cNvSpPr txBox="1"/>
          <p:nvPr/>
        </p:nvSpPr>
        <p:spPr>
          <a:xfrm>
            <a:off x="2046757" y="2341879"/>
            <a:ext cx="9193213" cy="36580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700" b="1">
                <a:latin typeface="Arial"/>
                <a:ea typeface="Arial"/>
                <a:cs typeface="Arial"/>
                <a:sym typeface="Arial"/>
              </a:defRPr>
            </a:pPr>
            <a:r>
              <a:rPr lang="es-ES" dirty="0"/>
              <a:t>Discurso de Alto Concepto</a:t>
            </a:r>
            <a:r>
              <a:rPr dirty="0"/>
              <a:t> (</a:t>
            </a:r>
            <a:r>
              <a:rPr lang="es-ES" dirty="0"/>
              <a:t>DA</a:t>
            </a:r>
            <a:r>
              <a:rPr dirty="0"/>
              <a:t>C): </a:t>
            </a:r>
            <a:r>
              <a:rPr dirty="0" err="1"/>
              <a:t>defini</a:t>
            </a:r>
            <a:r>
              <a:rPr lang="es-ES" dirty="0" err="1"/>
              <a:t>ció</a:t>
            </a:r>
            <a:r>
              <a:rPr dirty="0"/>
              <a:t>n</a:t>
            </a:r>
          </a:p>
          <a:p>
            <a:pPr>
              <a:defRPr sz="2200">
                <a:latin typeface="Arial"/>
                <a:ea typeface="Arial"/>
                <a:cs typeface="Arial"/>
                <a:sym typeface="Arial"/>
              </a:defRPr>
            </a:pPr>
            <a:endParaRPr dirty="0"/>
          </a:p>
          <a:p>
            <a:pPr>
              <a:defRPr sz="2200">
                <a:latin typeface="Arial"/>
                <a:ea typeface="Arial"/>
                <a:cs typeface="Arial"/>
                <a:sym typeface="Arial"/>
              </a:defRPr>
            </a:pPr>
            <a:r>
              <a:rPr lang="es-ES" b="1" dirty="0"/>
              <a:t>DAC</a:t>
            </a:r>
            <a:r>
              <a:rPr dirty="0"/>
              <a:t> </a:t>
            </a:r>
            <a:r>
              <a:rPr lang="es-ES" dirty="0"/>
              <a:t>es la herramienta perfecta para los consumidores y fanáticos que están dando a conocer tu empresa.  </a:t>
            </a:r>
            <a:endParaRPr dirty="0"/>
          </a:p>
          <a:p>
            <a:pPr>
              <a:defRPr sz="2200">
                <a:latin typeface="Arial"/>
                <a:ea typeface="Arial"/>
                <a:cs typeface="Arial"/>
                <a:sym typeface="Arial"/>
              </a:defRPr>
            </a:pPr>
            <a:endParaRPr dirty="0"/>
          </a:p>
          <a:p>
            <a:pPr>
              <a:defRPr sz="2200">
                <a:latin typeface="Arial"/>
                <a:ea typeface="Arial"/>
                <a:cs typeface="Arial"/>
                <a:sym typeface="Arial"/>
              </a:defRPr>
            </a:pPr>
            <a:r>
              <a:rPr lang="es-ES" dirty="0"/>
              <a:t>Es </a:t>
            </a:r>
            <a:r>
              <a:rPr lang="es-ES" b="1" dirty="0"/>
              <a:t>una sola oración </a:t>
            </a:r>
            <a:r>
              <a:rPr lang="es-ES" dirty="0"/>
              <a:t>que </a:t>
            </a:r>
            <a:r>
              <a:rPr lang="es-ES" b="1" dirty="0"/>
              <a:t>sintetiza la visión de tu empresa</a:t>
            </a:r>
            <a:r>
              <a:rPr dirty="0"/>
              <a:t>: </a:t>
            </a:r>
            <a:r>
              <a:rPr lang="es-ES" dirty="0"/>
              <a:t>¡un discurso de ascensor súper condensado</a:t>
            </a:r>
            <a:r>
              <a:rPr dirty="0"/>
              <a:t>! </a:t>
            </a:r>
          </a:p>
          <a:p>
            <a:pPr>
              <a:defRPr sz="2200">
                <a:latin typeface="Arial"/>
                <a:ea typeface="Arial"/>
                <a:cs typeface="Arial"/>
                <a:sym typeface="Arial"/>
              </a:defRPr>
            </a:pPr>
            <a:endParaRPr dirty="0"/>
          </a:p>
          <a:p>
            <a:pPr>
              <a:defRPr sz="2200">
                <a:latin typeface="Arial"/>
                <a:ea typeface="Arial"/>
                <a:cs typeface="Arial"/>
                <a:sym typeface="Arial"/>
              </a:defRPr>
            </a:pPr>
            <a:r>
              <a:rPr lang="es-ES" dirty="0"/>
              <a:t>Incluso siendo el más corto de los tres, es </a:t>
            </a:r>
            <a:r>
              <a:rPr lang="es-ES"/>
              <a:t>probablemente ¡</a:t>
            </a:r>
            <a:r>
              <a:rPr lang="es-ES" b="1"/>
              <a:t>el </a:t>
            </a:r>
            <a:r>
              <a:rPr lang="es-ES" b="1" dirty="0"/>
              <a:t>más importante</a:t>
            </a:r>
            <a:r>
              <a:rPr lang="es-ES"/>
              <a:t>! </a:t>
            </a:r>
            <a:endParaRPr dirty="0"/>
          </a:p>
        </p:txBody>
      </p:sp>
      <p:sp>
        <p:nvSpPr>
          <p:cNvPr id="156" name="1.1 How to Pitch?"/>
          <p:cNvSpPr txBox="1"/>
          <p:nvPr/>
        </p:nvSpPr>
        <p:spPr>
          <a:xfrm>
            <a:off x="4777273" y="1467802"/>
            <a:ext cx="6811347"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pPr algn="ctr"/>
            <a:r>
              <a:rPr lang="es-ES" dirty="0"/>
              <a:t>1.1 ¿Cómo presentar el discurso?</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54"/>
                                        </p:tgtEl>
                                        <p:attrNameLst>
                                          <p:attrName>style.visibility</p:attrName>
                                        </p:attrNameLst>
                                      </p:cBhvr>
                                      <p:to>
                                        <p:strVal val="visible"/>
                                      </p:to>
                                    </p:set>
                                    <p:animEffect transition="in" filter="wipe(left)">
                                      <p:cBhvr>
                                        <p:cTn id="7" dur="500"/>
                                        <p:tgtEl>
                                          <p:spTgt spid="154"/>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151"/>
                                        </p:tgtEl>
                                        <p:attrNameLst>
                                          <p:attrName>style.visibility</p:attrName>
                                        </p:attrNameLst>
                                      </p:cBhvr>
                                      <p:to>
                                        <p:strVal val="visible"/>
                                      </p:to>
                                    </p:set>
                                    <p:anim calcmode="lin" valueType="num">
                                      <p:cBhvr>
                                        <p:cTn id="11" dur="1000" fill="hold"/>
                                        <p:tgtEl>
                                          <p:spTgt spid="151"/>
                                        </p:tgtEl>
                                        <p:attrNameLst>
                                          <p:attrName>ppt_x</p:attrName>
                                        </p:attrNameLst>
                                      </p:cBhvr>
                                      <p:tavLst>
                                        <p:tav tm="0">
                                          <p:val>
                                            <p:strVal val="#ppt_x"/>
                                          </p:val>
                                        </p:tav>
                                        <p:tav tm="100000">
                                          <p:val>
                                            <p:strVal val="#ppt_x"/>
                                          </p:val>
                                        </p:tav>
                                      </p:tavLst>
                                    </p:anim>
                                    <p:anim calcmode="lin" valueType="num">
                                      <p:cBhvr>
                                        <p:cTn id="12" dur="1000" fill="hold"/>
                                        <p:tgtEl>
                                          <p:spTgt spid="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2" animBg="1" advAuto="0"/>
      <p:bldP spid="154"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Unit 1: Pitch Your Start-up!"/>
          <p:cNvSpPr txBox="1"/>
          <p:nvPr/>
        </p:nvSpPr>
        <p:spPr>
          <a:xfrm>
            <a:off x="4562669" y="530225"/>
            <a:ext cx="733564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pPr algn="l"/>
            <a:r>
              <a:rPr lang="es-ES" dirty="0"/>
              <a:t>Unidad 1: Presenta tu empresa</a:t>
            </a:r>
          </a:p>
        </p:txBody>
      </p:sp>
      <p:pic>
        <p:nvPicPr>
          <p:cNvPr id="159"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160"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161"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162" name="High Concept Pitch:…"/>
          <p:cNvSpPr txBox="1"/>
          <p:nvPr/>
        </p:nvSpPr>
        <p:spPr>
          <a:xfrm>
            <a:off x="1499393" y="2732815"/>
            <a:ext cx="9193213" cy="29585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200" b="1">
                <a:latin typeface="Arial"/>
                <a:ea typeface="Arial"/>
                <a:cs typeface="Arial"/>
                <a:sym typeface="Arial"/>
              </a:defRPr>
            </a:pPr>
            <a:r>
              <a:rPr lang="es-ES" dirty="0"/>
              <a:t>Discurso de Alto Concepto</a:t>
            </a:r>
            <a:r>
              <a:rPr dirty="0"/>
              <a:t>:</a:t>
            </a:r>
          </a:p>
          <a:p>
            <a:pPr>
              <a:defRPr sz="2000">
                <a:latin typeface="Arial"/>
                <a:ea typeface="Arial"/>
                <a:cs typeface="Arial"/>
                <a:sym typeface="Arial"/>
              </a:defRPr>
            </a:pPr>
            <a:endParaRPr dirty="0"/>
          </a:p>
          <a:p>
            <a:pPr marL="200526" indent="-200526">
              <a:buSzPct val="100000"/>
              <a:buChar char="•"/>
              <a:defRPr sz="2200">
                <a:latin typeface="Arial"/>
                <a:ea typeface="Arial"/>
                <a:cs typeface="Arial"/>
                <a:sym typeface="Arial"/>
              </a:defRPr>
            </a:pPr>
            <a:r>
              <a:rPr lang="es-ES" dirty="0"/>
              <a:t>Permite a los consumidores, inversores y medios de comunicación entender rápidamente lo que hace tu empresa.</a:t>
            </a:r>
            <a:r>
              <a:rPr dirty="0"/>
              <a:t> </a:t>
            </a:r>
          </a:p>
          <a:p>
            <a:pPr marL="200526" indent="-200526">
              <a:buSzPct val="100000"/>
              <a:buChar char="•"/>
              <a:defRPr sz="2200">
                <a:latin typeface="Arial"/>
                <a:ea typeface="Arial"/>
                <a:cs typeface="Arial"/>
                <a:sym typeface="Arial"/>
              </a:defRPr>
            </a:pPr>
            <a:r>
              <a:rPr lang="es-ES" dirty="0"/>
              <a:t>Los inversores usan el discurso cuando hablan con sus socios sobre tu compañía.</a:t>
            </a:r>
            <a:endParaRPr dirty="0"/>
          </a:p>
          <a:p>
            <a:pPr marL="200526" indent="-200526">
              <a:buSzPct val="100000"/>
              <a:buChar char="•"/>
              <a:defRPr sz="2200">
                <a:latin typeface="Arial"/>
                <a:ea typeface="Arial"/>
                <a:cs typeface="Arial"/>
                <a:sym typeface="Arial"/>
              </a:defRPr>
            </a:pPr>
            <a:r>
              <a:rPr lang="es-ES" dirty="0"/>
              <a:t>La prensa usa el discurso cuando cubren una noticia sobre tu empresa.</a:t>
            </a:r>
            <a:endParaRPr dirty="0"/>
          </a:p>
          <a:p>
            <a:pPr marL="200526" indent="-200526">
              <a:buSzPct val="100000"/>
              <a:buChar char="•"/>
              <a:defRPr sz="2200">
                <a:latin typeface="Arial"/>
                <a:ea typeface="Arial"/>
                <a:cs typeface="Arial"/>
                <a:sym typeface="Arial"/>
              </a:defRPr>
            </a:pPr>
            <a:r>
              <a:rPr lang="es-ES" dirty="0"/>
              <a:t>Ofrece pruebas a inversores potenciales de que el modelo de negocio tiene sentido.</a:t>
            </a:r>
            <a:endParaRPr dirty="0"/>
          </a:p>
        </p:txBody>
      </p:sp>
      <p:sp>
        <p:nvSpPr>
          <p:cNvPr id="163" name="1.2 Why HCP Is so Critical?"/>
          <p:cNvSpPr txBox="1"/>
          <p:nvPr/>
        </p:nvSpPr>
        <p:spPr>
          <a:xfrm>
            <a:off x="4846638" y="1359150"/>
            <a:ext cx="6299201" cy="760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lgn="r">
              <a:defRPr sz="3200">
                <a:latin typeface="Arial Rounded MT Bold"/>
                <a:ea typeface="Arial Rounded MT Bold"/>
                <a:cs typeface="Arial Rounded MT Bold"/>
                <a:sym typeface="Arial Rounded MT Bold"/>
              </a:defRPr>
            </a:lvl1pPr>
          </a:lstStyle>
          <a:p>
            <a:r>
              <a:rPr dirty="0"/>
              <a:t>1.2 </a:t>
            </a:r>
            <a:r>
              <a:rPr lang="es-ES" dirty="0"/>
              <a:t>¿Por qué el DAC es tan fundamental</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61"/>
                                        </p:tgtEl>
                                        <p:attrNameLst>
                                          <p:attrName>style.visibility</p:attrName>
                                        </p:attrNameLst>
                                      </p:cBhvr>
                                      <p:to>
                                        <p:strVal val="visible"/>
                                      </p:to>
                                    </p:set>
                                    <p:animEffect transition="in" filter="wipe(left)">
                                      <p:cBhvr>
                                        <p:cTn id="7" dur="500"/>
                                        <p:tgtEl>
                                          <p:spTgt spid="161"/>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158"/>
                                        </p:tgtEl>
                                        <p:attrNameLst>
                                          <p:attrName>style.visibility</p:attrName>
                                        </p:attrNameLst>
                                      </p:cBhvr>
                                      <p:to>
                                        <p:strVal val="visible"/>
                                      </p:to>
                                    </p:set>
                                    <p:anim calcmode="lin" valueType="num">
                                      <p:cBhvr>
                                        <p:cTn id="11" dur="1000" fill="hold"/>
                                        <p:tgtEl>
                                          <p:spTgt spid="158"/>
                                        </p:tgtEl>
                                        <p:attrNameLst>
                                          <p:attrName>ppt_x</p:attrName>
                                        </p:attrNameLst>
                                      </p:cBhvr>
                                      <p:tavLst>
                                        <p:tav tm="0">
                                          <p:val>
                                            <p:strVal val="#ppt_x"/>
                                          </p:val>
                                        </p:tav>
                                        <p:tav tm="100000">
                                          <p:val>
                                            <p:strVal val="#ppt_x"/>
                                          </p:val>
                                        </p:tav>
                                      </p:tavLst>
                                    </p:anim>
                                    <p:anim calcmode="lin" valueType="num">
                                      <p:cBhvr>
                                        <p:cTn id="12" dur="1000" fill="hold"/>
                                        <p:tgtEl>
                                          <p:spTgt spid="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2" animBg="1" advAuto="0"/>
      <p:bldP spid="161"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Unit 1: Pitch Your Start-up!"/>
          <p:cNvSpPr txBox="1"/>
          <p:nvPr/>
        </p:nvSpPr>
        <p:spPr>
          <a:xfrm>
            <a:off x="4703033" y="530225"/>
            <a:ext cx="7044208"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pPr algn="l"/>
            <a:r>
              <a:rPr lang="es-ES" dirty="0"/>
              <a:t>Unidad 1: Presenta tu empresa</a:t>
            </a:r>
          </a:p>
        </p:txBody>
      </p:sp>
      <p:pic>
        <p:nvPicPr>
          <p:cNvPr id="166"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167"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168"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169" name="The HCP must be able to concentrate in just one short sentence…"/>
          <p:cNvSpPr txBox="1"/>
          <p:nvPr/>
        </p:nvSpPr>
        <p:spPr>
          <a:xfrm>
            <a:off x="1062168" y="2646219"/>
            <a:ext cx="8267894" cy="26418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200">
                <a:latin typeface="Arial"/>
                <a:ea typeface="Arial"/>
                <a:cs typeface="Arial"/>
                <a:sym typeface="Arial"/>
              </a:defRPr>
            </a:pPr>
            <a:r>
              <a:rPr lang="es-ES" dirty="0"/>
              <a:t>El </a:t>
            </a:r>
            <a:r>
              <a:rPr lang="es-ES" b="1" dirty="0"/>
              <a:t>DAC</a:t>
            </a:r>
            <a:r>
              <a:rPr lang="es-ES" dirty="0"/>
              <a:t> debe poder concentrar solo en una frase corta</a:t>
            </a:r>
            <a:endParaRPr dirty="0"/>
          </a:p>
          <a:p>
            <a:pPr marL="248151" indent="-248151">
              <a:buSzPct val="100000"/>
              <a:buChar char="-"/>
              <a:defRPr sz="2200">
                <a:latin typeface="Arial"/>
                <a:ea typeface="Arial"/>
                <a:cs typeface="Arial"/>
                <a:sym typeface="Arial"/>
              </a:defRPr>
            </a:pPr>
            <a:r>
              <a:rPr lang="es-ES" dirty="0"/>
              <a:t>El problema y</a:t>
            </a:r>
            <a:r>
              <a:rPr dirty="0"/>
              <a:t> </a:t>
            </a:r>
          </a:p>
          <a:p>
            <a:pPr marL="248151" indent="-248151">
              <a:buSzPct val="100000"/>
              <a:buChar char="-"/>
              <a:defRPr sz="2200">
                <a:latin typeface="Arial"/>
                <a:ea typeface="Arial"/>
                <a:cs typeface="Arial"/>
                <a:sym typeface="Arial"/>
              </a:defRPr>
            </a:pPr>
            <a:r>
              <a:rPr lang="es-ES" dirty="0"/>
              <a:t>La solución </a:t>
            </a:r>
            <a:endParaRPr dirty="0"/>
          </a:p>
          <a:p>
            <a:pPr>
              <a:defRPr sz="2200">
                <a:latin typeface="Arial"/>
                <a:ea typeface="Arial"/>
                <a:cs typeface="Arial"/>
                <a:sym typeface="Arial"/>
              </a:defRPr>
            </a:pPr>
            <a:r>
              <a:rPr lang="es-ES" dirty="0"/>
              <a:t>Que tú propones</a:t>
            </a:r>
            <a:r>
              <a:rPr dirty="0"/>
              <a:t>. </a:t>
            </a:r>
          </a:p>
          <a:p>
            <a:pPr>
              <a:defRPr sz="2200">
                <a:latin typeface="Arial"/>
                <a:ea typeface="Arial"/>
                <a:cs typeface="Arial"/>
                <a:sym typeface="Arial"/>
              </a:defRPr>
            </a:pPr>
            <a:endParaRPr dirty="0"/>
          </a:p>
          <a:p>
            <a:pPr algn="ctr">
              <a:defRPr sz="2200" b="1">
                <a:solidFill>
                  <a:srgbClr val="FF2600"/>
                </a:solidFill>
                <a:latin typeface="Arial"/>
                <a:ea typeface="Arial"/>
                <a:cs typeface="Arial"/>
                <a:sym typeface="Arial"/>
              </a:defRPr>
            </a:pPr>
            <a:r>
              <a:rPr dirty="0"/>
              <a:t>!!!</a:t>
            </a:r>
            <a:r>
              <a:rPr lang="es-ES" dirty="0"/>
              <a:t> si se te ocurre una idea de DAC correcta, aumentan tus posibilidades de éxito</a:t>
            </a:r>
            <a:r>
              <a:rPr dirty="0"/>
              <a:t>!!!</a:t>
            </a:r>
          </a:p>
        </p:txBody>
      </p:sp>
      <p:sp>
        <p:nvSpPr>
          <p:cNvPr id="170" name="1.3 How to Build an Effective HCP"/>
          <p:cNvSpPr txBox="1"/>
          <p:nvPr/>
        </p:nvSpPr>
        <p:spPr>
          <a:xfrm>
            <a:off x="4195762" y="1467802"/>
            <a:ext cx="7299552"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r>
              <a:rPr dirty="0"/>
              <a:t>1.3 </a:t>
            </a:r>
            <a:r>
              <a:rPr lang="es-ES" dirty="0"/>
              <a:t>Cómo construir un DAC efectivo</a:t>
            </a:r>
            <a:endParaRPr dirty="0"/>
          </a:p>
        </p:txBody>
      </p:sp>
      <p:pic>
        <p:nvPicPr>
          <p:cNvPr id="171" name="1000131-200.png" descr="1000131-200.png"/>
          <p:cNvPicPr>
            <a:picLocks noChangeAspect="1"/>
          </p:cNvPicPr>
          <p:nvPr/>
        </p:nvPicPr>
        <p:blipFill>
          <a:blip r:embed="rId5"/>
          <a:stretch>
            <a:fillRect/>
          </a:stretch>
        </p:blipFill>
        <p:spPr>
          <a:xfrm>
            <a:off x="8959946" y="3661289"/>
            <a:ext cx="2540001" cy="2540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165"/>
                                        </p:tgtEl>
                                        <p:attrNameLst>
                                          <p:attrName>style.visibility</p:attrName>
                                        </p:attrNameLst>
                                      </p:cBhvr>
                                      <p:to>
                                        <p:strVal val="visible"/>
                                      </p:to>
                                    </p:set>
                                    <p:anim calcmode="lin" valueType="num">
                                      <p:cBhvr>
                                        <p:cTn id="11" dur="1000" fill="hold"/>
                                        <p:tgtEl>
                                          <p:spTgt spid="165"/>
                                        </p:tgtEl>
                                        <p:attrNameLst>
                                          <p:attrName>ppt_x</p:attrName>
                                        </p:attrNameLst>
                                      </p:cBhvr>
                                      <p:tavLst>
                                        <p:tav tm="0">
                                          <p:val>
                                            <p:strVal val="#ppt_x"/>
                                          </p:val>
                                        </p:tav>
                                        <p:tav tm="100000">
                                          <p:val>
                                            <p:strVal val="#ppt_x"/>
                                          </p:val>
                                        </p:tav>
                                      </p:tavLst>
                                    </p:anim>
                                    <p:anim calcmode="lin" valueType="num">
                                      <p:cBhvr>
                                        <p:cTn id="12" dur="1000" fill="hold"/>
                                        <p:tgtEl>
                                          <p:spTgt spid="1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2" animBg="1" advAuto="0"/>
      <p:bldP spid="168"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Unit 1: Pitch Your Start-up!"/>
          <p:cNvSpPr txBox="1"/>
          <p:nvPr/>
        </p:nvSpPr>
        <p:spPr>
          <a:xfrm>
            <a:off x="4562669" y="337594"/>
            <a:ext cx="7109927"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pPr algn="l"/>
            <a:r>
              <a:rPr lang="es-ES" dirty="0"/>
              <a:t>Unidad 1: Presenta tu empresa</a:t>
            </a:r>
          </a:p>
        </p:txBody>
      </p:sp>
      <p:pic>
        <p:nvPicPr>
          <p:cNvPr id="174"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175"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176"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177" name="The HCP should be brief a sentence or two, no more!…"/>
          <p:cNvSpPr txBox="1"/>
          <p:nvPr/>
        </p:nvSpPr>
        <p:spPr>
          <a:xfrm>
            <a:off x="1698414" y="1925270"/>
            <a:ext cx="9193213" cy="49327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marL="334210" indent="-334210">
              <a:buSzPct val="100000"/>
              <a:buAutoNum type="alphaLcPeriod"/>
              <a:defRPr sz="2200" b="1">
                <a:latin typeface="Arial"/>
                <a:ea typeface="Arial"/>
                <a:cs typeface="Arial"/>
                <a:sym typeface="Arial"/>
              </a:defRPr>
            </a:pPr>
            <a:r>
              <a:rPr lang="es-ES" sz="2000" dirty="0"/>
              <a:t>El DAC debe ser breve</a:t>
            </a:r>
            <a:br>
              <a:rPr sz="2000" dirty="0"/>
            </a:br>
            <a:r>
              <a:rPr lang="es-ES" sz="2000" i="1" dirty="0">
                <a:latin typeface="Arial"/>
                <a:cs typeface="Arial"/>
              </a:rPr>
              <a:t>una o dos frases, ¡no más! </a:t>
            </a:r>
            <a:br>
              <a:rPr sz="2000" i="1" dirty="0"/>
            </a:br>
            <a:r>
              <a:rPr sz="2000" dirty="0"/>
              <a:t> </a:t>
            </a:r>
          </a:p>
          <a:p>
            <a:pPr marL="334210" indent="-334210">
              <a:buSzPct val="100000"/>
              <a:buAutoNum type="alphaLcPeriod"/>
              <a:defRPr sz="2200" b="1">
                <a:latin typeface="Arial"/>
                <a:ea typeface="Arial"/>
                <a:cs typeface="Arial"/>
                <a:sym typeface="Arial"/>
              </a:defRPr>
            </a:pPr>
            <a:r>
              <a:rPr lang="es-ES" sz="2000" dirty="0"/>
              <a:t>DAC tiene que ser original e ingenioso</a:t>
            </a:r>
            <a:br>
              <a:rPr sz="2000" dirty="0"/>
            </a:br>
            <a:r>
              <a:rPr lang="es-ES" sz="2000" b="0" i="1" dirty="0"/>
              <a:t>cuando la gente lo escuche debe pensar: “¿por qué no lo he pensado yo antes?” </a:t>
            </a:r>
            <a:br>
              <a:rPr sz="2000" b="0" dirty="0"/>
            </a:br>
            <a:endParaRPr sz="2000" b="0" dirty="0"/>
          </a:p>
          <a:p>
            <a:pPr marL="334210" indent="-334210">
              <a:buSzPct val="100000"/>
              <a:buAutoNum type="alphaLcPeriod"/>
              <a:defRPr sz="2200" b="1">
                <a:latin typeface="Arial"/>
                <a:ea typeface="Arial"/>
                <a:cs typeface="Arial"/>
                <a:sym typeface="Arial"/>
              </a:defRPr>
            </a:pPr>
            <a:r>
              <a:rPr lang="es-ES" sz="2000" dirty="0"/>
              <a:t>DAC debe enfocar el problema que tú resolverás</a:t>
            </a:r>
            <a:br>
              <a:rPr lang="es-ES" sz="2000" dirty="0"/>
            </a:br>
            <a:r>
              <a:rPr lang="es-ES" sz="2000" b="0" i="1" dirty="0"/>
              <a:t>usa</a:t>
            </a:r>
            <a:r>
              <a:rPr sz="2000" b="0" i="1" dirty="0"/>
              <a:t> analog</a:t>
            </a:r>
            <a:r>
              <a:rPr lang="es-ES" sz="2000" b="0" i="1" dirty="0" err="1"/>
              <a:t>ía</a:t>
            </a:r>
            <a:r>
              <a:rPr sz="2000" b="0" i="1" dirty="0"/>
              <a:t>, </a:t>
            </a:r>
            <a:r>
              <a:rPr lang="es-ES" sz="2000" b="0" i="1" dirty="0"/>
              <a:t>y</a:t>
            </a:r>
            <a:r>
              <a:rPr sz="2000" b="0" i="1" dirty="0" err="1"/>
              <a:t>uxtaposi</a:t>
            </a:r>
            <a:r>
              <a:rPr lang="es-ES" sz="2000" b="0" i="1" dirty="0" err="1"/>
              <a:t>ció</a:t>
            </a:r>
            <a:r>
              <a:rPr sz="2000" b="0" i="1" dirty="0"/>
              <a:t>n, </a:t>
            </a:r>
            <a:r>
              <a:rPr sz="2000" b="0" i="1" dirty="0" err="1"/>
              <a:t>combina</a:t>
            </a:r>
            <a:r>
              <a:rPr lang="es-ES" sz="2000" b="0" i="1" dirty="0" err="1"/>
              <a:t>ción</a:t>
            </a:r>
            <a:r>
              <a:rPr lang="es-ES" sz="2000" b="0" i="1" dirty="0"/>
              <a:t> con problemas y soluciones similares</a:t>
            </a:r>
            <a:br>
              <a:rPr sz="2000" b="0" i="1" dirty="0"/>
            </a:br>
            <a:endParaRPr sz="2000" b="0" dirty="0"/>
          </a:p>
          <a:p>
            <a:pPr marL="334210" indent="-334210">
              <a:buSzPct val="100000"/>
              <a:buAutoNum type="alphaLcPeriod"/>
              <a:defRPr sz="2200" b="1">
                <a:latin typeface="Arial"/>
                <a:ea typeface="Arial"/>
                <a:cs typeface="Arial"/>
                <a:sym typeface="Arial"/>
              </a:defRPr>
            </a:pPr>
            <a:r>
              <a:rPr lang="es-ES" sz="2000" dirty="0"/>
              <a:t>La gente necesita entender cómo lo resolverás</a:t>
            </a:r>
            <a:br>
              <a:rPr sz="2000" dirty="0"/>
            </a:br>
            <a:r>
              <a:rPr lang="es-ES" sz="2000" b="0" i="1" dirty="0"/>
              <a:t>vincula tu idea a negocios y fórmulas con las que la gente esté familiarizada</a:t>
            </a:r>
            <a:endParaRPr sz="2000" b="0" i="1" dirty="0"/>
          </a:p>
        </p:txBody>
      </p:sp>
      <p:sp>
        <p:nvSpPr>
          <p:cNvPr id="178" name="1.3 How to Build an Effective HCP"/>
          <p:cNvSpPr txBox="1"/>
          <p:nvPr/>
        </p:nvSpPr>
        <p:spPr>
          <a:xfrm>
            <a:off x="4562669" y="1038546"/>
            <a:ext cx="7212467"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r>
              <a:rPr lang="es-ES" dirty="0"/>
              <a:t>1.3 Cómo construir un DAC efectivo</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76"/>
                                        </p:tgtEl>
                                        <p:attrNameLst>
                                          <p:attrName>style.visibility</p:attrName>
                                        </p:attrNameLst>
                                      </p:cBhvr>
                                      <p:to>
                                        <p:strVal val="visible"/>
                                      </p:to>
                                    </p:set>
                                    <p:animEffect transition="in" filter="wipe(left)">
                                      <p:cBhvr>
                                        <p:cTn id="7" dur="500"/>
                                        <p:tgtEl>
                                          <p:spTgt spid="176"/>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173"/>
                                        </p:tgtEl>
                                        <p:attrNameLst>
                                          <p:attrName>style.visibility</p:attrName>
                                        </p:attrNameLst>
                                      </p:cBhvr>
                                      <p:to>
                                        <p:strVal val="visible"/>
                                      </p:to>
                                    </p:set>
                                    <p:anim calcmode="lin" valueType="num">
                                      <p:cBhvr>
                                        <p:cTn id="11" dur="1000" fill="hold"/>
                                        <p:tgtEl>
                                          <p:spTgt spid="173"/>
                                        </p:tgtEl>
                                        <p:attrNameLst>
                                          <p:attrName>ppt_x</p:attrName>
                                        </p:attrNameLst>
                                      </p:cBhvr>
                                      <p:tavLst>
                                        <p:tav tm="0">
                                          <p:val>
                                            <p:strVal val="#ppt_x"/>
                                          </p:val>
                                        </p:tav>
                                        <p:tav tm="100000">
                                          <p:val>
                                            <p:strVal val="#ppt_x"/>
                                          </p:val>
                                        </p:tav>
                                      </p:tavLst>
                                    </p:anim>
                                    <p:anim calcmode="lin" valueType="num">
                                      <p:cBhvr>
                                        <p:cTn id="12" dur="1000" fill="hold"/>
                                        <p:tgtEl>
                                          <p:spTgt spid="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2" animBg="1" advAuto="0"/>
      <p:bldP spid="176"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Unit 1: Pitch Your Start-up!"/>
          <p:cNvSpPr txBox="1"/>
          <p:nvPr/>
        </p:nvSpPr>
        <p:spPr>
          <a:xfrm>
            <a:off x="4655976" y="530225"/>
            <a:ext cx="7119257"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pPr algn="l"/>
            <a:r>
              <a:rPr lang="es-ES" dirty="0"/>
              <a:t>Unidad 1: Presenta tu empresa</a:t>
            </a:r>
          </a:p>
        </p:txBody>
      </p:sp>
      <p:pic>
        <p:nvPicPr>
          <p:cNvPr id="181"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182"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183"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184" name="Role-play!  put yourself in the shoes of your demanding customer or busy investor…"/>
          <p:cNvSpPr txBox="1"/>
          <p:nvPr/>
        </p:nvSpPr>
        <p:spPr>
          <a:xfrm>
            <a:off x="2046757" y="2575959"/>
            <a:ext cx="9193213" cy="343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marL="334210" indent="-334210">
              <a:buSzPct val="100000"/>
              <a:buAutoNum type="alphaLcPeriod" startAt="5"/>
              <a:defRPr sz="2200" b="1">
                <a:latin typeface="Arial"/>
                <a:ea typeface="Arial"/>
                <a:cs typeface="Arial"/>
                <a:sym typeface="Arial"/>
              </a:defRPr>
            </a:pPr>
            <a:r>
              <a:rPr lang="es-ES" dirty="0"/>
              <a:t>¡Juegos de rol!</a:t>
            </a:r>
            <a:r>
              <a:rPr dirty="0"/>
              <a:t> </a:t>
            </a:r>
            <a:br>
              <a:rPr b="0" dirty="0"/>
            </a:br>
            <a:r>
              <a:rPr lang="es-ES" b="0" i="1" dirty="0"/>
              <a:t>Ponte en el lugar de tus clientes exigentes o de los ocupados inversores</a:t>
            </a:r>
            <a:br>
              <a:rPr b="0" i="1" dirty="0"/>
            </a:br>
            <a:endParaRPr b="0" i="1" dirty="0"/>
          </a:p>
          <a:p>
            <a:pPr marL="334210" indent="-334210">
              <a:buSzPct val="100000"/>
              <a:buAutoNum type="alphaLcPeriod" startAt="5"/>
              <a:defRPr sz="2200" b="1">
                <a:latin typeface="Arial"/>
                <a:ea typeface="Arial"/>
                <a:cs typeface="Arial"/>
                <a:sym typeface="Arial"/>
              </a:defRPr>
            </a:pPr>
            <a:r>
              <a:rPr lang="es-ES" dirty="0"/>
              <a:t>Externaliza la tarea</a:t>
            </a:r>
            <a:br>
              <a:rPr dirty="0"/>
            </a:br>
            <a:r>
              <a:rPr sz="2200" i="1" dirty="0">
                <a:latin typeface="Arial"/>
                <a:cs typeface="Arial"/>
              </a:rPr>
              <a:t>t</a:t>
            </a:r>
            <a:r>
              <a:rPr lang="es-ES" sz="2200" i="1" dirty="0">
                <a:latin typeface="Arial"/>
                <a:cs typeface="Arial"/>
              </a:rPr>
              <a:t>rata de exponer tu discurso a gente que conozcas</a:t>
            </a:r>
            <a:br>
              <a:rPr sz="2200" i="1" dirty="0">
                <a:latin typeface="Arial"/>
                <a:cs typeface="Arial"/>
              </a:rPr>
            </a:br>
            <a:endParaRPr sz="2200" i="1" dirty="0">
              <a:latin typeface="Arial"/>
              <a:cs typeface="Arial"/>
            </a:endParaRPr>
          </a:p>
          <a:p>
            <a:pPr marL="334210" indent="-334210">
              <a:buSzPct val="100000"/>
              <a:buAutoNum type="alphaLcPeriod" startAt="5"/>
              <a:defRPr sz="2200" b="1">
                <a:latin typeface="Arial"/>
                <a:ea typeface="Arial"/>
                <a:cs typeface="Arial"/>
                <a:sym typeface="Arial"/>
              </a:defRPr>
            </a:pPr>
            <a:r>
              <a:rPr lang="es-ES" dirty="0">
                <a:solidFill>
                  <a:schemeClr val="tx1"/>
                </a:solidFill>
              </a:rPr>
              <a:t>Continúa</a:t>
            </a:r>
            <a:r>
              <a:rPr dirty="0">
                <a:solidFill>
                  <a:schemeClr val="tx1"/>
                </a:solidFill>
              </a:rPr>
              <a:t>…</a:t>
            </a:r>
            <a:br>
              <a:rPr dirty="0"/>
            </a:br>
            <a:r>
              <a:rPr lang="es-ES" b="0" i="1" dirty="0"/>
              <a:t>tu primera idea podría no ser tu mejor idea. Continúa con la lluvia de ideas hasta que algo haga </a:t>
            </a:r>
            <a:r>
              <a:rPr lang="es-ES" b="0" i="1" dirty="0" err="1"/>
              <a:t>click</a:t>
            </a:r>
            <a:r>
              <a:rPr lang="es-ES" b="0" i="1" dirty="0"/>
              <a:t> y pienses: “</a:t>
            </a:r>
            <a:r>
              <a:rPr b="0" i="1" dirty="0"/>
              <a:t> </a:t>
            </a:r>
            <a:r>
              <a:rPr lang="es-ES" b="0" i="1" dirty="0"/>
              <a:t>¿Por qué no antes?”</a:t>
            </a:r>
            <a:r>
              <a:rPr b="0" dirty="0"/>
              <a:t> </a:t>
            </a:r>
          </a:p>
        </p:txBody>
      </p:sp>
      <p:sp>
        <p:nvSpPr>
          <p:cNvPr id="185" name="1.3 How to Build an Effective HCP"/>
          <p:cNvSpPr txBox="1"/>
          <p:nvPr/>
        </p:nvSpPr>
        <p:spPr>
          <a:xfrm>
            <a:off x="4195762" y="1467802"/>
            <a:ext cx="7473724"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r>
              <a:rPr lang="es-ES" dirty="0"/>
              <a:t>1.3 Cómo construir un DAC efectivo</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83"/>
                                        </p:tgtEl>
                                        <p:attrNameLst>
                                          <p:attrName>style.visibility</p:attrName>
                                        </p:attrNameLst>
                                      </p:cBhvr>
                                      <p:to>
                                        <p:strVal val="visible"/>
                                      </p:to>
                                    </p:set>
                                    <p:animEffect transition="in" filter="wipe(left)">
                                      <p:cBhvr>
                                        <p:cTn id="7" dur="500"/>
                                        <p:tgtEl>
                                          <p:spTgt spid="183"/>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180"/>
                                        </p:tgtEl>
                                        <p:attrNameLst>
                                          <p:attrName>style.visibility</p:attrName>
                                        </p:attrNameLst>
                                      </p:cBhvr>
                                      <p:to>
                                        <p:strVal val="visible"/>
                                      </p:to>
                                    </p:set>
                                    <p:anim calcmode="lin" valueType="num">
                                      <p:cBhvr>
                                        <p:cTn id="11" dur="1000" fill="hold"/>
                                        <p:tgtEl>
                                          <p:spTgt spid="180"/>
                                        </p:tgtEl>
                                        <p:attrNameLst>
                                          <p:attrName>ppt_x</p:attrName>
                                        </p:attrNameLst>
                                      </p:cBhvr>
                                      <p:tavLst>
                                        <p:tav tm="0">
                                          <p:val>
                                            <p:strVal val="#ppt_x"/>
                                          </p:val>
                                        </p:tav>
                                        <p:tav tm="100000">
                                          <p:val>
                                            <p:strVal val="#ppt_x"/>
                                          </p:val>
                                        </p:tav>
                                      </p:tavLst>
                                    </p:anim>
                                    <p:anim calcmode="lin" valueType="num">
                                      <p:cBhvr>
                                        <p:cTn id="12" dur="1000" fill="hold"/>
                                        <p:tgtEl>
                                          <p:spTgt spid="1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2" animBg="1" advAuto="0"/>
      <p:bldP spid="183"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Unit 2: The Javelin Board"/>
          <p:cNvSpPr txBox="1"/>
          <p:nvPr/>
        </p:nvSpPr>
        <p:spPr>
          <a:xfrm>
            <a:off x="4814597" y="530225"/>
            <a:ext cx="6452046"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r>
              <a:rPr dirty="0"/>
              <a:t>Uni</a:t>
            </a:r>
            <a:r>
              <a:rPr lang="es-ES" dirty="0"/>
              <a:t>dad</a:t>
            </a:r>
            <a:r>
              <a:rPr dirty="0"/>
              <a:t> 2: </a:t>
            </a:r>
            <a:r>
              <a:rPr lang="es-ES" dirty="0"/>
              <a:t>El</a:t>
            </a:r>
            <a:r>
              <a:rPr dirty="0"/>
              <a:t> Javelin Board</a:t>
            </a:r>
          </a:p>
        </p:txBody>
      </p:sp>
      <p:pic>
        <p:nvPicPr>
          <p:cNvPr id="188"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189"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190"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191" name="The Javelin Board is a visual board that helps you testing your plans and turn your ideas into experiments by:…"/>
          <p:cNvSpPr txBox="1"/>
          <p:nvPr/>
        </p:nvSpPr>
        <p:spPr>
          <a:xfrm>
            <a:off x="2244724" y="2417131"/>
            <a:ext cx="9021918" cy="3693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600">
                <a:latin typeface="Arial"/>
                <a:ea typeface="Arial"/>
                <a:cs typeface="Arial"/>
                <a:sym typeface="Arial"/>
              </a:defRPr>
            </a:pPr>
            <a:r>
              <a:rPr lang="es-ES" dirty="0"/>
              <a:t>El</a:t>
            </a:r>
            <a:r>
              <a:rPr dirty="0"/>
              <a:t> </a:t>
            </a:r>
            <a:r>
              <a:rPr b="1" dirty="0"/>
              <a:t>Javelin Board </a:t>
            </a:r>
            <a:r>
              <a:rPr lang="es-ES" dirty="0"/>
              <a:t>es una tabla visual que te ayuda a probar tus planes y convierte tus ideas en experimentos</a:t>
            </a:r>
            <a:r>
              <a:rPr dirty="0"/>
              <a:t>:</a:t>
            </a:r>
          </a:p>
          <a:p>
            <a:pPr algn="just">
              <a:defRPr sz="2600">
                <a:latin typeface="Arial"/>
                <a:ea typeface="Arial"/>
                <a:cs typeface="Arial"/>
                <a:sym typeface="Arial"/>
              </a:defRPr>
            </a:pPr>
            <a:endParaRPr dirty="0"/>
          </a:p>
          <a:p>
            <a:pPr marL="304549" indent="-304549" algn="just">
              <a:buSzPct val="100000"/>
              <a:buChar char="-"/>
              <a:defRPr sz="2600">
                <a:latin typeface="Arial"/>
                <a:ea typeface="Arial"/>
                <a:cs typeface="Arial"/>
                <a:sym typeface="Arial"/>
              </a:defRPr>
            </a:pPr>
            <a:r>
              <a:rPr lang="es-ES" dirty="0"/>
              <a:t>D</a:t>
            </a:r>
            <a:r>
              <a:rPr dirty="0" err="1"/>
              <a:t>efin</a:t>
            </a:r>
            <a:r>
              <a:rPr lang="es-ES" dirty="0" err="1"/>
              <a:t>iendo</a:t>
            </a:r>
            <a:r>
              <a:rPr lang="es-ES" dirty="0"/>
              <a:t> hipótesis: Cliente, problema y solución. </a:t>
            </a:r>
            <a:r>
              <a:rPr dirty="0"/>
              <a:t> </a:t>
            </a:r>
          </a:p>
          <a:p>
            <a:pPr marL="304549" indent="-304549" algn="just">
              <a:buSzPct val="100000"/>
              <a:buChar char="-"/>
              <a:defRPr sz="2600">
                <a:latin typeface="Arial"/>
                <a:ea typeface="Arial"/>
                <a:cs typeface="Arial"/>
                <a:sym typeface="Arial"/>
              </a:defRPr>
            </a:pPr>
            <a:r>
              <a:rPr lang="es-ES" dirty="0"/>
              <a:t>Identificando los supuestos más arriesgados para probar.</a:t>
            </a:r>
            <a:r>
              <a:rPr dirty="0"/>
              <a:t> </a:t>
            </a:r>
          </a:p>
          <a:p>
            <a:pPr marL="304549" indent="-304549" algn="just">
              <a:buSzPct val="100000"/>
              <a:buChar char="-"/>
              <a:defRPr sz="2600">
                <a:latin typeface="Arial"/>
                <a:ea typeface="Arial"/>
                <a:cs typeface="Arial"/>
                <a:sym typeface="Arial"/>
              </a:defRPr>
            </a:pPr>
            <a:r>
              <a:rPr lang="es-ES" dirty="0"/>
              <a:t>Definiendo métodos de experimentación y criterios de éxito. </a:t>
            </a:r>
            <a:endParaRPr dirty="0"/>
          </a:p>
          <a:p>
            <a:pPr marL="304549" indent="-304549" algn="just">
              <a:buSzPct val="100000"/>
              <a:buChar char="-"/>
              <a:defRPr sz="2600">
                <a:latin typeface="Arial"/>
                <a:ea typeface="Arial"/>
                <a:cs typeface="Arial"/>
                <a:sym typeface="Arial"/>
              </a:defRPr>
            </a:pPr>
            <a:r>
              <a:rPr lang="es-ES" dirty="0"/>
              <a:t>Recopilando datos. </a:t>
            </a:r>
            <a:r>
              <a:rPr dirty="0"/>
              <a:t> </a:t>
            </a:r>
          </a:p>
          <a:p>
            <a:pPr marL="304549" indent="-304549" algn="just">
              <a:buSzPct val="100000"/>
              <a:buChar char="-"/>
              <a:defRPr sz="2600">
                <a:latin typeface="Arial"/>
                <a:ea typeface="Arial"/>
                <a:cs typeface="Arial"/>
                <a:sym typeface="Arial"/>
              </a:defRPr>
            </a:pPr>
            <a:r>
              <a:rPr lang="es-ES" dirty="0"/>
              <a:t>Analizando resultados y aprendizaje. </a:t>
            </a:r>
            <a:endParaRPr dirty="0"/>
          </a:p>
        </p:txBody>
      </p:sp>
      <p:sp>
        <p:nvSpPr>
          <p:cNvPr id="192" name="2.1 Purpose and Functioning"/>
          <p:cNvSpPr txBox="1"/>
          <p:nvPr/>
        </p:nvSpPr>
        <p:spPr>
          <a:xfrm>
            <a:off x="5206482" y="1213485"/>
            <a:ext cx="6223518"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r>
              <a:rPr dirty="0"/>
              <a:t>2.1 </a:t>
            </a:r>
            <a:r>
              <a:rPr lang="es-ES" dirty="0"/>
              <a:t>Propósito y funcionamiento</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90"/>
                                        </p:tgtEl>
                                        <p:attrNameLst>
                                          <p:attrName>style.visibility</p:attrName>
                                        </p:attrNameLst>
                                      </p:cBhvr>
                                      <p:to>
                                        <p:strVal val="visible"/>
                                      </p:to>
                                    </p:set>
                                    <p:animEffect transition="in" filter="wipe(left)">
                                      <p:cBhvr>
                                        <p:cTn id="7" dur="500"/>
                                        <p:tgtEl>
                                          <p:spTgt spid="190"/>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187"/>
                                        </p:tgtEl>
                                        <p:attrNameLst>
                                          <p:attrName>style.visibility</p:attrName>
                                        </p:attrNameLst>
                                      </p:cBhvr>
                                      <p:to>
                                        <p:strVal val="visible"/>
                                      </p:to>
                                    </p:set>
                                    <p:anim calcmode="lin" valueType="num">
                                      <p:cBhvr>
                                        <p:cTn id="11" dur="1000" fill="hold"/>
                                        <p:tgtEl>
                                          <p:spTgt spid="187"/>
                                        </p:tgtEl>
                                        <p:attrNameLst>
                                          <p:attrName>ppt_x</p:attrName>
                                        </p:attrNameLst>
                                      </p:cBhvr>
                                      <p:tavLst>
                                        <p:tav tm="0">
                                          <p:val>
                                            <p:strVal val="#ppt_x"/>
                                          </p:val>
                                        </p:tav>
                                        <p:tav tm="100000">
                                          <p:val>
                                            <p:strVal val="#ppt_x"/>
                                          </p:val>
                                        </p:tav>
                                      </p:tavLst>
                                    </p:anim>
                                    <p:anim calcmode="lin" valueType="num">
                                      <p:cBhvr>
                                        <p:cTn id="12" dur="1000" fill="hold"/>
                                        <p:tgtEl>
                                          <p:spTgt spid="1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2" animBg="1" advAuto="0"/>
      <p:bldP spid="190"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Unit 2: The Javelin Board"/>
          <p:cNvSpPr txBox="1"/>
          <p:nvPr/>
        </p:nvSpPr>
        <p:spPr>
          <a:xfrm>
            <a:off x="4968732" y="530225"/>
            <a:ext cx="6567327"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r>
              <a:rPr dirty="0"/>
              <a:t>Un</a:t>
            </a:r>
            <a:r>
              <a:rPr lang="es-ES" dirty="0" err="1"/>
              <a:t>idad</a:t>
            </a:r>
            <a:r>
              <a:rPr dirty="0"/>
              <a:t> 2: </a:t>
            </a:r>
            <a:r>
              <a:rPr lang="es-ES" dirty="0"/>
              <a:t>El</a:t>
            </a:r>
            <a:r>
              <a:rPr dirty="0"/>
              <a:t> Javelin Board</a:t>
            </a:r>
          </a:p>
        </p:txBody>
      </p:sp>
      <p:pic>
        <p:nvPicPr>
          <p:cNvPr id="195"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196"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197"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198" name="The Javelin Board is:…"/>
          <p:cNvSpPr txBox="1"/>
          <p:nvPr/>
        </p:nvSpPr>
        <p:spPr>
          <a:xfrm>
            <a:off x="2124528" y="1920309"/>
            <a:ext cx="7688913" cy="42473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700">
                <a:latin typeface="Arial"/>
                <a:ea typeface="Arial"/>
                <a:cs typeface="Arial"/>
                <a:sym typeface="Arial"/>
              </a:defRPr>
            </a:pPr>
            <a:r>
              <a:rPr lang="es-ES" dirty="0"/>
              <a:t>El</a:t>
            </a:r>
            <a:r>
              <a:rPr dirty="0"/>
              <a:t> </a:t>
            </a:r>
            <a:r>
              <a:rPr b="1" dirty="0"/>
              <a:t>Javelin Board </a:t>
            </a:r>
            <a:r>
              <a:rPr lang="es-ES" dirty="0"/>
              <a:t>es</a:t>
            </a:r>
            <a:r>
              <a:rPr dirty="0"/>
              <a:t>:</a:t>
            </a:r>
          </a:p>
          <a:p>
            <a:pPr>
              <a:defRPr sz="2700">
                <a:latin typeface="Arial"/>
                <a:ea typeface="Arial"/>
                <a:cs typeface="Arial"/>
                <a:sym typeface="Arial"/>
              </a:defRPr>
            </a:pPr>
            <a:r>
              <a:rPr dirty="0"/>
              <a:t> </a:t>
            </a:r>
          </a:p>
          <a:p>
            <a:pPr marL="304549" indent="-304549">
              <a:buSzPct val="100000"/>
              <a:buChar char="-"/>
              <a:defRPr sz="2700">
                <a:latin typeface="Arial"/>
                <a:ea typeface="Arial"/>
                <a:cs typeface="Arial"/>
                <a:sym typeface="Arial"/>
              </a:defRPr>
            </a:pPr>
            <a:r>
              <a:rPr lang="es-ES" dirty="0"/>
              <a:t>Fácil de entender</a:t>
            </a:r>
            <a:endParaRPr dirty="0"/>
          </a:p>
          <a:p>
            <a:pPr marL="304549" indent="-304549">
              <a:buSzPct val="100000"/>
              <a:buChar char="-"/>
              <a:defRPr sz="2700">
                <a:latin typeface="Arial"/>
                <a:ea typeface="Arial"/>
                <a:cs typeface="Arial"/>
                <a:sym typeface="Arial"/>
              </a:defRPr>
            </a:pPr>
            <a:r>
              <a:rPr lang="es-ES" dirty="0"/>
              <a:t>Divertido</a:t>
            </a:r>
            <a:endParaRPr dirty="0"/>
          </a:p>
          <a:p>
            <a:pPr marL="304549" indent="-304549">
              <a:buSzPct val="100000"/>
              <a:buChar char="-"/>
              <a:defRPr sz="2700">
                <a:latin typeface="Arial"/>
                <a:ea typeface="Arial"/>
                <a:cs typeface="Arial"/>
                <a:sym typeface="Arial"/>
              </a:defRPr>
            </a:pPr>
            <a:r>
              <a:rPr lang="es-ES" dirty="0"/>
              <a:t>Atractivo</a:t>
            </a:r>
            <a:r>
              <a:rPr dirty="0"/>
              <a:t> </a:t>
            </a:r>
          </a:p>
          <a:p>
            <a:pPr marL="304549" indent="-304549">
              <a:buSzPct val="100000"/>
              <a:buChar char="-"/>
              <a:defRPr sz="2700">
                <a:latin typeface="Arial"/>
                <a:ea typeface="Arial"/>
                <a:cs typeface="Arial"/>
                <a:sym typeface="Arial"/>
              </a:defRPr>
            </a:pPr>
            <a:r>
              <a:rPr lang="es-ES" dirty="0"/>
              <a:t>Te ayuda a comenzar rápidamente</a:t>
            </a:r>
            <a:endParaRPr dirty="0"/>
          </a:p>
          <a:p>
            <a:pPr marL="304549" indent="-304549">
              <a:buSzPct val="100000"/>
              <a:buChar char="-"/>
              <a:defRPr sz="2700">
                <a:latin typeface="Arial"/>
                <a:ea typeface="Arial"/>
                <a:cs typeface="Arial"/>
                <a:sym typeface="Arial"/>
              </a:defRPr>
            </a:pPr>
            <a:r>
              <a:rPr lang="es-ES" dirty="0"/>
              <a:t>Te ayuda a tomar la decisión de cambiar o perseverar</a:t>
            </a:r>
            <a:endParaRPr dirty="0"/>
          </a:p>
          <a:p>
            <a:pPr marL="304549" indent="-304549">
              <a:buSzPct val="100000"/>
              <a:buChar char="-"/>
              <a:defRPr sz="2700">
                <a:latin typeface="Arial"/>
                <a:ea typeface="Arial"/>
                <a:cs typeface="Arial"/>
                <a:sym typeface="Arial"/>
              </a:defRPr>
            </a:pPr>
            <a:r>
              <a:rPr lang="es-ES" dirty="0"/>
              <a:t>Te ayuda a enfocar el fracaso rápidamente, ¡para conseguir el éxito más rápido!</a:t>
            </a:r>
            <a:endParaRPr dirty="0"/>
          </a:p>
        </p:txBody>
      </p:sp>
      <p:sp>
        <p:nvSpPr>
          <p:cNvPr id="199" name="2.1 Purpose and Functioning"/>
          <p:cNvSpPr txBox="1"/>
          <p:nvPr/>
        </p:nvSpPr>
        <p:spPr>
          <a:xfrm>
            <a:off x="5238149" y="1213485"/>
            <a:ext cx="6297911"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pPr algn="l"/>
            <a:r>
              <a:rPr lang="es-ES" dirty="0"/>
              <a:t>2.1 Propósito y funcionamiento</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97"/>
                                        </p:tgtEl>
                                        <p:attrNameLst>
                                          <p:attrName>style.visibility</p:attrName>
                                        </p:attrNameLst>
                                      </p:cBhvr>
                                      <p:to>
                                        <p:strVal val="visible"/>
                                      </p:to>
                                    </p:set>
                                    <p:animEffect transition="in" filter="wipe(left)">
                                      <p:cBhvr>
                                        <p:cTn id="7" dur="500"/>
                                        <p:tgtEl>
                                          <p:spTgt spid="197"/>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194"/>
                                        </p:tgtEl>
                                        <p:attrNameLst>
                                          <p:attrName>style.visibility</p:attrName>
                                        </p:attrNameLst>
                                      </p:cBhvr>
                                      <p:to>
                                        <p:strVal val="visible"/>
                                      </p:to>
                                    </p:set>
                                    <p:anim calcmode="lin" valueType="num">
                                      <p:cBhvr>
                                        <p:cTn id="11" dur="1000" fill="hold"/>
                                        <p:tgtEl>
                                          <p:spTgt spid="194"/>
                                        </p:tgtEl>
                                        <p:attrNameLst>
                                          <p:attrName>ppt_x</p:attrName>
                                        </p:attrNameLst>
                                      </p:cBhvr>
                                      <p:tavLst>
                                        <p:tav tm="0">
                                          <p:val>
                                            <p:strVal val="#ppt_x"/>
                                          </p:val>
                                        </p:tav>
                                        <p:tav tm="100000">
                                          <p:val>
                                            <p:strVal val="#ppt_x"/>
                                          </p:val>
                                        </p:tav>
                                      </p:tavLst>
                                    </p:anim>
                                    <p:anim calcmode="lin" valueType="num">
                                      <p:cBhvr>
                                        <p:cTn id="12" dur="1000" fill="hold"/>
                                        <p:tgtEl>
                                          <p:spTgt spid="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2" animBg="1" advAuto="0"/>
      <p:bldP spid="197"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Unit 2: The Javelin Board"/>
          <p:cNvSpPr txBox="1"/>
          <p:nvPr/>
        </p:nvSpPr>
        <p:spPr>
          <a:xfrm>
            <a:off x="5238149" y="530225"/>
            <a:ext cx="6028493"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r>
              <a:rPr dirty="0"/>
              <a:t>Uni</a:t>
            </a:r>
            <a:r>
              <a:rPr lang="es-ES" dirty="0"/>
              <a:t>dad</a:t>
            </a:r>
            <a:r>
              <a:rPr dirty="0"/>
              <a:t> 2: </a:t>
            </a:r>
            <a:r>
              <a:rPr lang="es-ES" dirty="0"/>
              <a:t>El</a:t>
            </a:r>
            <a:r>
              <a:rPr dirty="0"/>
              <a:t> Javelin Board</a:t>
            </a:r>
          </a:p>
        </p:txBody>
      </p:sp>
      <p:pic>
        <p:nvPicPr>
          <p:cNvPr id="202"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203"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204"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205" name="Through the Javelin Board you will:…"/>
          <p:cNvSpPr txBox="1"/>
          <p:nvPr/>
        </p:nvSpPr>
        <p:spPr>
          <a:xfrm>
            <a:off x="4253574" y="2735412"/>
            <a:ext cx="7013068" cy="2593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700">
                <a:latin typeface="Arial"/>
                <a:ea typeface="Arial"/>
                <a:cs typeface="Arial"/>
                <a:sym typeface="Arial"/>
              </a:defRPr>
            </a:pPr>
            <a:r>
              <a:rPr lang="es-ES" dirty="0"/>
              <a:t>A través de</a:t>
            </a:r>
            <a:r>
              <a:rPr dirty="0"/>
              <a:t> </a:t>
            </a:r>
            <a:r>
              <a:rPr b="1" dirty="0"/>
              <a:t>Javelin Board</a:t>
            </a:r>
            <a:r>
              <a:rPr dirty="0"/>
              <a:t>: </a:t>
            </a:r>
          </a:p>
          <a:p>
            <a:pPr>
              <a:defRPr sz="2700">
                <a:latin typeface="Arial"/>
                <a:ea typeface="Arial"/>
                <a:cs typeface="Arial"/>
                <a:sym typeface="Arial"/>
              </a:defRPr>
            </a:pPr>
            <a:endParaRPr dirty="0"/>
          </a:p>
          <a:p>
            <a:pPr marL="220578" indent="-220578">
              <a:buSzPct val="100000"/>
              <a:buChar char="•"/>
              <a:defRPr sz="2700">
                <a:latin typeface="Arial"/>
                <a:ea typeface="Arial"/>
                <a:cs typeface="Arial"/>
                <a:sym typeface="Arial"/>
              </a:defRPr>
            </a:pPr>
            <a:r>
              <a:rPr lang="es-ES" dirty="0"/>
              <a:t>Identificarás a tus clientes</a:t>
            </a:r>
            <a:r>
              <a:rPr dirty="0"/>
              <a:t>;</a:t>
            </a:r>
          </a:p>
          <a:p>
            <a:pPr marL="220578" indent="-220578">
              <a:buSzPct val="100000"/>
              <a:buChar char="•"/>
              <a:defRPr sz="2700">
                <a:latin typeface="Arial"/>
                <a:ea typeface="Arial"/>
                <a:cs typeface="Arial"/>
                <a:sym typeface="Arial"/>
              </a:defRPr>
            </a:pPr>
            <a:r>
              <a:rPr lang="es-ES" dirty="0"/>
              <a:t>Definirás el problema/solución/ajuste</a:t>
            </a:r>
            <a:r>
              <a:rPr dirty="0"/>
              <a:t>;</a:t>
            </a:r>
          </a:p>
          <a:p>
            <a:pPr marL="220578" indent="-220578">
              <a:buSzPct val="100000"/>
              <a:buChar char="•"/>
              <a:defRPr sz="2700">
                <a:latin typeface="Arial"/>
                <a:ea typeface="Arial"/>
                <a:cs typeface="Arial"/>
                <a:sym typeface="Arial"/>
              </a:defRPr>
            </a:pPr>
            <a:r>
              <a:rPr lang="es-ES" dirty="0"/>
              <a:t>V</a:t>
            </a:r>
            <a:r>
              <a:rPr dirty="0" err="1"/>
              <a:t>alida</a:t>
            </a:r>
            <a:r>
              <a:rPr lang="es-ES" dirty="0" err="1"/>
              <a:t>rás</a:t>
            </a:r>
            <a:r>
              <a:rPr lang="es-ES" dirty="0"/>
              <a:t> tus ideas</a:t>
            </a:r>
            <a:r>
              <a:rPr dirty="0"/>
              <a:t>; </a:t>
            </a:r>
          </a:p>
          <a:p>
            <a:pPr marL="220578" indent="-220578">
              <a:buSzPct val="100000"/>
              <a:buChar char="•"/>
              <a:defRPr sz="2700">
                <a:latin typeface="Arial"/>
                <a:ea typeface="Arial"/>
                <a:cs typeface="Arial"/>
                <a:sym typeface="Arial"/>
              </a:defRPr>
            </a:pPr>
            <a:r>
              <a:rPr lang="es-ES" dirty="0"/>
              <a:t>D</a:t>
            </a:r>
            <a:r>
              <a:rPr dirty="0" err="1"/>
              <a:t>efin</a:t>
            </a:r>
            <a:r>
              <a:rPr lang="es-ES" dirty="0"/>
              <a:t>irás la estrategia óptima para tu empresa.</a:t>
            </a:r>
            <a:endParaRPr dirty="0"/>
          </a:p>
        </p:txBody>
      </p:sp>
      <p:sp>
        <p:nvSpPr>
          <p:cNvPr id="206" name="2.1 Purpose and Functioning"/>
          <p:cNvSpPr txBox="1"/>
          <p:nvPr/>
        </p:nvSpPr>
        <p:spPr>
          <a:xfrm>
            <a:off x="5238149" y="1236524"/>
            <a:ext cx="6249003"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pPr algn="l"/>
            <a:r>
              <a:rPr lang="es-ES" dirty="0"/>
              <a:t>2.1 Propósito y funcionamiento</a:t>
            </a:r>
          </a:p>
        </p:txBody>
      </p:sp>
      <p:pic>
        <p:nvPicPr>
          <p:cNvPr id="207" name="4094004.jpg" descr="4094004.jpg"/>
          <p:cNvPicPr>
            <a:picLocks noChangeAspect="1"/>
          </p:cNvPicPr>
          <p:nvPr/>
        </p:nvPicPr>
        <p:blipFill>
          <a:blip r:embed="rId5"/>
          <a:stretch>
            <a:fillRect/>
          </a:stretch>
        </p:blipFill>
        <p:spPr>
          <a:xfrm>
            <a:off x="752475" y="2539999"/>
            <a:ext cx="2984501" cy="29845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04"/>
                                        </p:tgtEl>
                                        <p:attrNameLst>
                                          <p:attrName>style.visibility</p:attrName>
                                        </p:attrNameLst>
                                      </p:cBhvr>
                                      <p:to>
                                        <p:strVal val="visible"/>
                                      </p:to>
                                    </p:set>
                                    <p:animEffect transition="in" filter="wipe(left)">
                                      <p:cBhvr>
                                        <p:cTn id="7" dur="500"/>
                                        <p:tgtEl>
                                          <p:spTgt spid="204"/>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201"/>
                                        </p:tgtEl>
                                        <p:attrNameLst>
                                          <p:attrName>style.visibility</p:attrName>
                                        </p:attrNameLst>
                                      </p:cBhvr>
                                      <p:to>
                                        <p:strVal val="visible"/>
                                      </p:to>
                                    </p:set>
                                    <p:anim calcmode="lin" valueType="num">
                                      <p:cBhvr>
                                        <p:cTn id="11" dur="1000" fill="hold"/>
                                        <p:tgtEl>
                                          <p:spTgt spid="201"/>
                                        </p:tgtEl>
                                        <p:attrNameLst>
                                          <p:attrName>ppt_x</p:attrName>
                                        </p:attrNameLst>
                                      </p:cBhvr>
                                      <p:tavLst>
                                        <p:tav tm="0">
                                          <p:val>
                                            <p:strVal val="#ppt_x"/>
                                          </p:val>
                                        </p:tav>
                                        <p:tav tm="100000">
                                          <p:val>
                                            <p:strVal val="#ppt_x"/>
                                          </p:val>
                                        </p:tav>
                                      </p:tavLst>
                                    </p:anim>
                                    <p:anim calcmode="lin" valueType="num">
                                      <p:cBhvr>
                                        <p:cTn id="12" dur="1000" fill="hold"/>
                                        <p:tgtEl>
                                          <p:spTgt spid="2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2" animBg="1" advAuto="0"/>
      <p:bldP spid="204"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81"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82" name="image.png" descr="image.png"/>
          <p:cNvPicPr>
            <a:picLocks noChangeAspect="1"/>
          </p:cNvPicPr>
          <p:nvPr/>
        </p:nvPicPr>
        <p:blipFill>
          <a:blip r:embed="rId4"/>
          <a:stretch>
            <a:fillRect/>
          </a:stretch>
        </p:blipFill>
        <p:spPr>
          <a:xfrm>
            <a:off x="293687" y="438150"/>
            <a:ext cx="3902076" cy="1219200"/>
          </a:xfrm>
          <a:prstGeom prst="rect">
            <a:avLst/>
          </a:prstGeom>
          <a:ln w="12700">
            <a:miter lim="400000"/>
          </a:ln>
        </p:spPr>
      </p:pic>
      <p:sp>
        <p:nvSpPr>
          <p:cNvPr id="83" name="Objectives and Goals"/>
          <p:cNvSpPr txBox="1"/>
          <p:nvPr/>
        </p:nvSpPr>
        <p:spPr>
          <a:xfrm>
            <a:off x="5665787" y="661987"/>
            <a:ext cx="4949430" cy="76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4400">
                <a:latin typeface="Arial Rounded MT Bold"/>
                <a:ea typeface="Arial Rounded MT Bold"/>
                <a:cs typeface="Arial Rounded MT Bold"/>
                <a:sym typeface="Arial Rounded MT Bold"/>
              </a:defRPr>
            </a:lvl1pPr>
          </a:lstStyle>
          <a:p>
            <a:r>
              <a:rPr dirty="0" err="1"/>
              <a:t>Obje</a:t>
            </a:r>
            <a:r>
              <a:rPr lang="es-ES" dirty="0" err="1"/>
              <a:t>tivo</a:t>
            </a:r>
            <a:r>
              <a:rPr dirty="0"/>
              <a:t>s </a:t>
            </a:r>
            <a:r>
              <a:rPr lang="es-ES" dirty="0"/>
              <a:t>y metas</a:t>
            </a:r>
            <a:endParaRPr dirty="0"/>
          </a:p>
        </p:txBody>
      </p:sp>
      <p:sp>
        <p:nvSpPr>
          <p:cNvPr id="84" name="At the end of this module you will be able to:…"/>
          <p:cNvSpPr txBox="1"/>
          <p:nvPr/>
        </p:nvSpPr>
        <p:spPr>
          <a:xfrm>
            <a:off x="546546" y="1664371"/>
            <a:ext cx="11351767" cy="44934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indent="80962">
              <a:lnSpc>
                <a:spcPct val="150000"/>
              </a:lnSpc>
              <a:defRPr sz="3200">
                <a:latin typeface="Arial Rounded MT Bold"/>
                <a:ea typeface="Arial Rounded MT Bold"/>
                <a:cs typeface="Arial Rounded MT Bold"/>
                <a:sym typeface="Arial Rounded MT Bold"/>
              </a:defRPr>
            </a:pPr>
            <a:r>
              <a:rPr dirty="0"/>
              <a:t>A</a:t>
            </a:r>
            <a:r>
              <a:rPr lang="es-ES" dirty="0"/>
              <a:t>l finalizar este módulo podrás</a:t>
            </a:r>
            <a:r>
              <a:rPr dirty="0"/>
              <a:t>:</a:t>
            </a:r>
          </a:p>
          <a:p>
            <a:pPr marL="330200" indent="-330200">
              <a:lnSpc>
                <a:spcPct val="150000"/>
              </a:lnSpc>
              <a:buSzPct val="100000"/>
              <a:buChar char="✦"/>
              <a:defRPr sz="2700">
                <a:latin typeface="Arial"/>
                <a:ea typeface="Arial"/>
                <a:cs typeface="Arial"/>
                <a:sym typeface="Arial"/>
              </a:defRPr>
            </a:pPr>
            <a:r>
              <a:rPr lang="es-ES" dirty="0"/>
              <a:t>Comunicar tu negocio de forma efectiva </a:t>
            </a:r>
            <a:r>
              <a:rPr dirty="0"/>
              <a:t>(idea, </a:t>
            </a:r>
            <a:r>
              <a:rPr lang="es-ES" dirty="0"/>
              <a:t>objetivo</a:t>
            </a:r>
            <a:r>
              <a:rPr dirty="0"/>
              <a:t>, product</a:t>
            </a:r>
            <a:r>
              <a:rPr lang="es-ES" dirty="0"/>
              <a:t>o</a:t>
            </a:r>
            <a:r>
              <a:rPr dirty="0"/>
              <a:t>s, </a:t>
            </a:r>
            <a:r>
              <a:rPr dirty="0" err="1"/>
              <a:t>servic</a:t>
            </a:r>
            <a:r>
              <a:rPr lang="es-ES" dirty="0" err="1"/>
              <a:t>io</a:t>
            </a:r>
            <a:r>
              <a:rPr dirty="0"/>
              <a:t>s)</a:t>
            </a:r>
          </a:p>
          <a:p>
            <a:pPr marL="330200" indent="-330200">
              <a:lnSpc>
                <a:spcPct val="150000"/>
              </a:lnSpc>
              <a:buSzPct val="100000"/>
              <a:buChar char="✦"/>
              <a:defRPr sz="2700">
                <a:latin typeface="Arial"/>
                <a:ea typeface="Arial"/>
                <a:cs typeface="Arial"/>
                <a:sym typeface="Arial"/>
              </a:defRPr>
            </a:pPr>
            <a:r>
              <a:rPr lang="es-ES" dirty="0"/>
              <a:t>Escribir un discurso de alto concepto para tu negocio</a:t>
            </a:r>
          </a:p>
          <a:p>
            <a:pPr marL="330200" indent="-330200">
              <a:lnSpc>
                <a:spcPct val="150000"/>
              </a:lnSpc>
              <a:buSzPct val="100000"/>
              <a:buChar char="✦"/>
              <a:defRPr sz="2700">
                <a:latin typeface="Arial"/>
                <a:ea typeface="Arial"/>
                <a:cs typeface="Arial"/>
                <a:sym typeface="Arial"/>
              </a:defRPr>
            </a:pPr>
            <a:r>
              <a:rPr lang="es-ES" dirty="0"/>
              <a:t>Validar tu idea a través de experimentos</a:t>
            </a:r>
            <a:endParaRPr dirty="0"/>
          </a:p>
          <a:p>
            <a:pPr marL="330200" indent="-330200">
              <a:lnSpc>
                <a:spcPct val="150000"/>
              </a:lnSpc>
              <a:buSzPct val="100000"/>
              <a:buChar char="✦"/>
              <a:defRPr sz="2700">
                <a:latin typeface="Arial"/>
                <a:ea typeface="Arial"/>
                <a:cs typeface="Arial"/>
                <a:sym typeface="Arial"/>
              </a:defRPr>
            </a:pPr>
            <a:r>
              <a:rPr lang="es-ES" dirty="0"/>
              <a:t>Descubrir quién es el cliente: conocerlo mejor y llegar a él fácilmente</a:t>
            </a:r>
            <a:endParaRPr dirty="0"/>
          </a:p>
          <a:p>
            <a:pPr marL="330200" indent="-330200">
              <a:lnSpc>
                <a:spcPct val="150000"/>
              </a:lnSpc>
              <a:buSzPct val="100000"/>
              <a:buChar char="✦"/>
              <a:defRPr sz="2700">
                <a:latin typeface="Arial"/>
                <a:ea typeface="Arial"/>
                <a:cs typeface="Arial"/>
                <a:sym typeface="Arial"/>
              </a:defRPr>
            </a:pPr>
            <a:r>
              <a:rPr lang="es-ES" dirty="0"/>
              <a:t>Adquirir habilidades en el Lean </a:t>
            </a:r>
            <a:r>
              <a:rPr lang="es-ES" dirty="0" err="1"/>
              <a:t>Start</a:t>
            </a:r>
            <a:r>
              <a:rPr lang="es-ES" dirty="0"/>
              <a:t>-up</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1"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Unit 2: The Javelin Board"/>
          <p:cNvSpPr txBox="1"/>
          <p:nvPr/>
        </p:nvSpPr>
        <p:spPr>
          <a:xfrm>
            <a:off x="5238149" y="530225"/>
            <a:ext cx="6028493"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r>
              <a:rPr lang="es-ES" dirty="0"/>
              <a:t>Unidad 2: El </a:t>
            </a:r>
            <a:r>
              <a:rPr lang="es-ES" dirty="0" err="1"/>
              <a:t>Javelin</a:t>
            </a:r>
            <a:r>
              <a:rPr lang="es-ES" dirty="0"/>
              <a:t> </a:t>
            </a:r>
            <a:r>
              <a:rPr lang="es-ES" dirty="0" err="1"/>
              <a:t>Board</a:t>
            </a:r>
            <a:endParaRPr lang="es-ES" dirty="0"/>
          </a:p>
        </p:txBody>
      </p:sp>
      <p:pic>
        <p:nvPicPr>
          <p:cNvPr id="210"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211"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212"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213" name="Left side:…"/>
          <p:cNvSpPr txBox="1"/>
          <p:nvPr/>
        </p:nvSpPr>
        <p:spPr>
          <a:xfrm>
            <a:off x="1046710" y="2427969"/>
            <a:ext cx="2303464" cy="27099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200" b="1" i="1">
                <a:latin typeface="Arial"/>
                <a:ea typeface="Arial"/>
                <a:cs typeface="Arial"/>
                <a:sym typeface="Arial"/>
              </a:defRPr>
            </a:pPr>
            <a:r>
              <a:rPr dirty="0"/>
              <a:t>L</a:t>
            </a:r>
            <a:r>
              <a:rPr lang="es-ES" dirty="0" err="1"/>
              <a:t>ado</a:t>
            </a:r>
            <a:r>
              <a:rPr lang="es-ES" dirty="0"/>
              <a:t> izquierdo</a:t>
            </a:r>
            <a:r>
              <a:rPr dirty="0"/>
              <a:t>:</a:t>
            </a:r>
          </a:p>
          <a:p>
            <a:pPr>
              <a:defRPr sz="2200" i="1">
                <a:latin typeface="Arial"/>
                <a:ea typeface="Arial"/>
                <a:cs typeface="Arial"/>
                <a:sym typeface="Arial"/>
              </a:defRPr>
            </a:pPr>
            <a:r>
              <a:rPr lang="es-ES" dirty="0"/>
              <a:t>¡debes empezar desde aquí</a:t>
            </a:r>
            <a:r>
              <a:rPr dirty="0"/>
              <a:t>! </a:t>
            </a:r>
          </a:p>
          <a:p>
            <a:pPr>
              <a:defRPr sz="1000" i="1">
                <a:latin typeface="Arial"/>
                <a:ea typeface="Arial"/>
                <a:cs typeface="Arial"/>
                <a:sym typeface="Arial"/>
              </a:defRPr>
            </a:pPr>
            <a:endParaRPr dirty="0"/>
          </a:p>
          <a:p>
            <a:pPr>
              <a:defRPr sz="2000">
                <a:latin typeface="Arial"/>
                <a:ea typeface="Arial"/>
                <a:cs typeface="Arial"/>
                <a:sym typeface="Arial"/>
              </a:defRPr>
            </a:pPr>
            <a:r>
              <a:rPr lang="es-ES" dirty="0"/>
              <a:t>Es la parte de lluvia de ideas, donde se enumeran las hipótesis que se probarán a través de notas </a:t>
            </a:r>
            <a:r>
              <a:rPr dirty="0"/>
              <a:t> </a:t>
            </a:r>
          </a:p>
        </p:txBody>
      </p:sp>
      <p:sp>
        <p:nvSpPr>
          <p:cNvPr id="214" name="2.1 Purpose and Functioning"/>
          <p:cNvSpPr txBox="1"/>
          <p:nvPr/>
        </p:nvSpPr>
        <p:spPr>
          <a:xfrm>
            <a:off x="5507568" y="1213485"/>
            <a:ext cx="6495746"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pPr algn="l"/>
            <a:r>
              <a:rPr lang="es-ES" dirty="0"/>
              <a:t>2.1 Propósito y funcionamiento</a:t>
            </a:r>
          </a:p>
        </p:txBody>
      </p:sp>
      <p:pic>
        <p:nvPicPr>
          <p:cNvPr id="215" name="1*2yL_62ZUClv_4aB4fwCAXw-2.jpeg" descr="1*2yL_62ZUClv_4aB4fwCAXw-2.jpeg"/>
          <p:cNvPicPr>
            <a:picLocks noChangeAspect="1"/>
          </p:cNvPicPr>
          <p:nvPr/>
        </p:nvPicPr>
        <p:blipFill>
          <a:blip r:embed="rId5"/>
          <a:stretch>
            <a:fillRect/>
          </a:stretch>
        </p:blipFill>
        <p:spPr>
          <a:xfrm>
            <a:off x="3720713" y="2427969"/>
            <a:ext cx="4750574" cy="3162525"/>
          </a:xfrm>
          <a:prstGeom prst="rect">
            <a:avLst/>
          </a:prstGeom>
          <a:ln w="12700">
            <a:miter lim="400000"/>
          </a:ln>
        </p:spPr>
      </p:pic>
      <p:sp>
        <p:nvSpPr>
          <p:cNvPr id="216" name="Right side:…"/>
          <p:cNvSpPr txBox="1"/>
          <p:nvPr/>
        </p:nvSpPr>
        <p:spPr>
          <a:xfrm>
            <a:off x="8795543" y="2028811"/>
            <a:ext cx="3102770" cy="200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200" b="1" i="1">
                <a:latin typeface="Arial"/>
                <a:ea typeface="Arial"/>
                <a:cs typeface="Arial"/>
                <a:sym typeface="Arial"/>
              </a:defRPr>
            </a:pPr>
            <a:r>
              <a:rPr lang="es-ES" dirty="0"/>
              <a:t>Lado derecho</a:t>
            </a:r>
            <a:r>
              <a:rPr dirty="0"/>
              <a:t>:</a:t>
            </a:r>
          </a:p>
          <a:p>
            <a:pPr>
              <a:defRPr sz="2200" i="1">
                <a:latin typeface="Arial"/>
                <a:ea typeface="Arial"/>
                <a:cs typeface="Arial"/>
                <a:sym typeface="Arial"/>
              </a:defRPr>
            </a:pPr>
            <a:r>
              <a:rPr lang="es-ES" dirty="0"/>
              <a:t>¡Tu segundo paso</a:t>
            </a:r>
            <a:r>
              <a:rPr dirty="0"/>
              <a:t>! </a:t>
            </a:r>
          </a:p>
          <a:p>
            <a:pPr>
              <a:defRPr sz="1000">
                <a:latin typeface="Arial"/>
                <a:ea typeface="Arial"/>
                <a:cs typeface="Arial"/>
                <a:sym typeface="Arial"/>
              </a:defRPr>
            </a:pPr>
            <a:endParaRPr dirty="0"/>
          </a:p>
          <a:p>
            <a:pPr>
              <a:defRPr sz="2000">
                <a:latin typeface="Arial"/>
                <a:ea typeface="Arial"/>
                <a:cs typeface="Arial"/>
                <a:sym typeface="Arial"/>
              </a:defRPr>
            </a:pPr>
            <a:r>
              <a:rPr lang="es-ES" dirty="0"/>
              <a:t>Es el área de ejecución, donde los experimentos se llevarán a cabo</a:t>
            </a:r>
            <a:r>
              <a:rPr dirty="0"/>
              <a:t>. </a:t>
            </a:r>
          </a:p>
        </p:txBody>
      </p:sp>
      <p:sp>
        <p:nvSpPr>
          <p:cNvPr id="217" name="Up to the bottom:…"/>
          <p:cNvSpPr txBox="1"/>
          <p:nvPr/>
        </p:nvSpPr>
        <p:spPr>
          <a:xfrm>
            <a:off x="8795543" y="4032250"/>
            <a:ext cx="3102770" cy="22113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200" b="1" i="1">
                <a:latin typeface="Arial"/>
                <a:ea typeface="Arial"/>
                <a:cs typeface="Arial"/>
                <a:sym typeface="Arial"/>
              </a:defRPr>
            </a:pPr>
            <a:r>
              <a:rPr lang="es-ES" dirty="0"/>
              <a:t>Parte inferior</a:t>
            </a:r>
            <a:r>
              <a:rPr dirty="0"/>
              <a:t>:</a:t>
            </a:r>
          </a:p>
          <a:p>
            <a:pPr>
              <a:defRPr sz="2200" i="1">
                <a:latin typeface="Arial"/>
                <a:ea typeface="Arial"/>
                <a:cs typeface="Arial"/>
                <a:sym typeface="Arial"/>
              </a:defRPr>
            </a:pPr>
            <a:r>
              <a:rPr lang="es-ES" dirty="0"/>
              <a:t>¡Sal del edificio</a:t>
            </a:r>
            <a:r>
              <a:rPr dirty="0"/>
              <a:t>! </a:t>
            </a:r>
          </a:p>
          <a:p>
            <a:pPr>
              <a:defRPr sz="1000">
                <a:latin typeface="Arial"/>
                <a:ea typeface="Arial"/>
                <a:cs typeface="Arial"/>
                <a:sym typeface="Arial"/>
              </a:defRPr>
            </a:pPr>
            <a:endParaRPr dirty="0"/>
          </a:p>
          <a:p>
            <a:pPr>
              <a:defRPr sz="2000">
                <a:latin typeface="Arial"/>
                <a:ea typeface="Arial"/>
                <a:cs typeface="Arial"/>
                <a:sym typeface="Arial"/>
              </a:defRPr>
            </a:pPr>
            <a:r>
              <a:rPr lang="es-ES" dirty="0"/>
              <a:t>Aquí es donde tendrás los resultados, tomarás decisiones y aprenderás del proceso.</a:t>
            </a:r>
            <a:r>
              <a:rPr dirty="0"/>
              <a:t> </a:t>
            </a:r>
          </a:p>
        </p:txBody>
      </p:sp>
      <p:sp>
        <p:nvSpPr>
          <p:cNvPr id="218" name="Triangolo"/>
          <p:cNvSpPr/>
          <p:nvPr/>
        </p:nvSpPr>
        <p:spPr>
          <a:xfrm rot="16200000">
            <a:off x="8269076" y="2921827"/>
            <a:ext cx="826005" cy="21740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a:solidFill>
              <a:srgbClr val="46AAC4"/>
            </a:solidFill>
          </a:ln>
          <a:effectLst>
            <a:outerShdw blurRad="38100" dist="23000" dir="5400000" rotWithShape="0">
              <a:srgbClr val="000000">
                <a:alpha val="35000"/>
              </a:srgbClr>
            </a:outerShdw>
          </a:effectLst>
        </p:spPr>
        <p:txBody>
          <a:bodyPr lIns="45719" rIns="45719"/>
          <a:lstStyle/>
          <a:p>
            <a:pPr>
              <a:defRPr>
                <a:solidFill>
                  <a:srgbClr val="FFFFFF"/>
                </a:solidFill>
              </a:defRPr>
            </a:pPr>
            <a:endParaRPr/>
          </a:p>
        </p:txBody>
      </p:sp>
      <p:sp>
        <p:nvSpPr>
          <p:cNvPr id="219" name="Triangolo"/>
          <p:cNvSpPr/>
          <p:nvPr/>
        </p:nvSpPr>
        <p:spPr>
          <a:xfrm rot="16200000">
            <a:off x="8269076" y="5029241"/>
            <a:ext cx="826005" cy="21740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a:solidFill>
              <a:srgbClr val="46AAC4"/>
            </a:solidFill>
          </a:ln>
          <a:effectLst>
            <a:outerShdw blurRad="38100" dist="23000" dir="5400000" rotWithShape="0">
              <a:srgbClr val="000000">
                <a:alpha val="35000"/>
              </a:srgbClr>
            </a:outerShdw>
          </a:effectLst>
        </p:spPr>
        <p:txBody>
          <a:bodyPr lIns="45719" rIns="45719"/>
          <a:lstStyle/>
          <a:p>
            <a:pPr>
              <a:defRPr>
                <a:solidFill>
                  <a:srgbClr val="FFFFFF"/>
                </a:solidFill>
              </a:defRPr>
            </a:pPr>
            <a:endParaRPr/>
          </a:p>
        </p:txBody>
      </p:sp>
      <p:sp>
        <p:nvSpPr>
          <p:cNvPr id="220" name="Triangolo"/>
          <p:cNvSpPr/>
          <p:nvPr/>
        </p:nvSpPr>
        <p:spPr>
          <a:xfrm rot="5400000">
            <a:off x="3096919" y="3923547"/>
            <a:ext cx="826005" cy="21740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a:solidFill>
              <a:srgbClr val="46AAC4"/>
            </a:solidFill>
          </a:ln>
          <a:effectLst>
            <a:outerShdw blurRad="38100" dist="23000" dir="5400000" rotWithShape="0">
              <a:srgbClr val="000000">
                <a:alpha val="35000"/>
              </a:srgbClr>
            </a:outerShdw>
          </a:effectLst>
        </p:spPr>
        <p:txBody>
          <a:bodyPr lIns="45719" rIns="45719"/>
          <a:lstStyle/>
          <a:p>
            <a:pPr>
              <a:defRPr>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12"/>
                                        </p:tgtEl>
                                        <p:attrNameLst>
                                          <p:attrName>style.visibility</p:attrName>
                                        </p:attrNameLst>
                                      </p:cBhvr>
                                      <p:to>
                                        <p:strVal val="visible"/>
                                      </p:to>
                                    </p:set>
                                    <p:animEffect transition="in" filter="wipe(left)">
                                      <p:cBhvr>
                                        <p:cTn id="7" dur="500"/>
                                        <p:tgtEl>
                                          <p:spTgt spid="212"/>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209"/>
                                        </p:tgtEl>
                                        <p:attrNameLst>
                                          <p:attrName>style.visibility</p:attrName>
                                        </p:attrNameLst>
                                      </p:cBhvr>
                                      <p:to>
                                        <p:strVal val="visible"/>
                                      </p:to>
                                    </p:set>
                                    <p:anim calcmode="lin" valueType="num">
                                      <p:cBhvr>
                                        <p:cTn id="11" dur="1000" fill="hold"/>
                                        <p:tgtEl>
                                          <p:spTgt spid="209"/>
                                        </p:tgtEl>
                                        <p:attrNameLst>
                                          <p:attrName>ppt_x</p:attrName>
                                        </p:attrNameLst>
                                      </p:cBhvr>
                                      <p:tavLst>
                                        <p:tav tm="0">
                                          <p:val>
                                            <p:strVal val="#ppt_x"/>
                                          </p:val>
                                        </p:tav>
                                        <p:tav tm="100000">
                                          <p:val>
                                            <p:strVal val="#ppt_x"/>
                                          </p:val>
                                        </p:tav>
                                      </p:tavLst>
                                    </p:anim>
                                    <p:anim calcmode="lin" valueType="num">
                                      <p:cBhvr>
                                        <p:cTn id="12" dur="1000" fill="hold"/>
                                        <p:tgtEl>
                                          <p:spTgt spid="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2" animBg="1" advAuto="0"/>
      <p:bldP spid="212" grpId="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Unit 2: The Javelin Board"/>
          <p:cNvSpPr txBox="1"/>
          <p:nvPr/>
        </p:nvSpPr>
        <p:spPr>
          <a:xfrm>
            <a:off x="5238149" y="530225"/>
            <a:ext cx="6028493"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r>
              <a:rPr lang="es-ES" dirty="0"/>
              <a:t>Unidad 2: El </a:t>
            </a:r>
            <a:r>
              <a:rPr lang="es-ES" dirty="0" err="1"/>
              <a:t>Javelin</a:t>
            </a:r>
            <a:r>
              <a:rPr lang="es-ES" dirty="0"/>
              <a:t> </a:t>
            </a:r>
            <a:r>
              <a:rPr lang="es-ES" dirty="0" err="1"/>
              <a:t>Board</a:t>
            </a:r>
            <a:endParaRPr lang="es-ES" dirty="0"/>
          </a:p>
        </p:txBody>
      </p:sp>
      <p:pic>
        <p:nvPicPr>
          <p:cNvPr id="223"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224"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225"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226" name="In this area hypothesis are broken down in three types:…"/>
          <p:cNvSpPr txBox="1"/>
          <p:nvPr/>
        </p:nvSpPr>
        <p:spPr>
          <a:xfrm>
            <a:off x="2705100" y="2409022"/>
            <a:ext cx="8561542" cy="2626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700">
                <a:latin typeface="Arial"/>
                <a:ea typeface="Arial"/>
                <a:cs typeface="Arial"/>
                <a:sym typeface="Arial"/>
              </a:defRPr>
            </a:pPr>
            <a:r>
              <a:rPr lang="es-ES" dirty="0"/>
              <a:t>En esta parte las hipótesis se dividen en tres tipos:</a:t>
            </a:r>
            <a:r>
              <a:rPr dirty="0"/>
              <a:t> </a:t>
            </a:r>
          </a:p>
          <a:p>
            <a:pPr>
              <a:defRPr sz="2700">
                <a:latin typeface="Arial"/>
                <a:ea typeface="Arial"/>
                <a:cs typeface="Arial"/>
                <a:sym typeface="Arial"/>
              </a:defRPr>
            </a:pPr>
            <a:endParaRPr dirty="0"/>
          </a:p>
          <a:p>
            <a:pPr marL="240631" indent="-240631">
              <a:buSzPct val="100000"/>
              <a:buChar char="✦"/>
              <a:defRPr sz="2700">
                <a:latin typeface="Arial"/>
                <a:ea typeface="Arial"/>
                <a:cs typeface="Arial"/>
                <a:sym typeface="Arial"/>
              </a:defRPr>
            </a:pPr>
            <a:r>
              <a:rPr dirty="0"/>
              <a:t> </a:t>
            </a:r>
            <a:r>
              <a:rPr lang="es-ES" dirty="0"/>
              <a:t>Clientes: lista de segmentos de clientes</a:t>
            </a:r>
            <a:r>
              <a:rPr dirty="0"/>
              <a:t>; </a:t>
            </a:r>
          </a:p>
          <a:p>
            <a:pPr marL="240631" indent="-240631">
              <a:buSzPct val="100000"/>
              <a:buChar char="✦"/>
              <a:defRPr sz="2700">
                <a:latin typeface="Arial"/>
                <a:ea typeface="Arial"/>
                <a:cs typeface="Arial"/>
                <a:sym typeface="Arial"/>
              </a:defRPr>
            </a:pPr>
            <a:r>
              <a:rPr dirty="0"/>
              <a:t> Problem</a:t>
            </a:r>
            <a:r>
              <a:rPr lang="es-ES" dirty="0"/>
              <a:t>a</a:t>
            </a:r>
            <a:r>
              <a:rPr dirty="0"/>
              <a:t>;</a:t>
            </a:r>
          </a:p>
          <a:p>
            <a:pPr marL="240631" indent="-240631">
              <a:buSzPct val="100000"/>
              <a:buChar char="✦"/>
              <a:defRPr sz="2700">
                <a:latin typeface="Arial"/>
                <a:ea typeface="Arial"/>
                <a:cs typeface="Arial"/>
                <a:sym typeface="Arial"/>
              </a:defRPr>
            </a:pPr>
            <a:r>
              <a:rPr dirty="0"/>
              <a:t> Solu</a:t>
            </a:r>
            <a:r>
              <a:rPr lang="es-ES" dirty="0" err="1"/>
              <a:t>ción</a:t>
            </a:r>
            <a:r>
              <a:rPr dirty="0"/>
              <a:t>.</a:t>
            </a:r>
          </a:p>
          <a:p>
            <a:pPr>
              <a:defRPr sz="2400">
                <a:latin typeface="Arial"/>
                <a:ea typeface="Arial"/>
                <a:cs typeface="Arial"/>
                <a:sym typeface="Arial"/>
              </a:defRPr>
            </a:pPr>
            <a:endParaRPr dirty="0"/>
          </a:p>
        </p:txBody>
      </p:sp>
      <p:sp>
        <p:nvSpPr>
          <p:cNvPr id="227" name="2.2 Left Side: Brainstorming Area"/>
          <p:cNvSpPr txBox="1"/>
          <p:nvPr/>
        </p:nvSpPr>
        <p:spPr>
          <a:xfrm>
            <a:off x="4022967" y="1213485"/>
            <a:ext cx="7472347"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000">
                <a:latin typeface="Arial Rounded MT Bold"/>
                <a:ea typeface="Arial Rounded MT Bold"/>
                <a:cs typeface="Arial Rounded MT Bold"/>
                <a:sym typeface="Arial Rounded MT Bold"/>
              </a:defRPr>
            </a:lvl1pPr>
          </a:lstStyle>
          <a:p>
            <a:r>
              <a:rPr dirty="0"/>
              <a:t>2.2 </a:t>
            </a:r>
            <a:r>
              <a:rPr lang="es-ES" dirty="0"/>
              <a:t>Lado izquierdo</a:t>
            </a:r>
            <a:r>
              <a:rPr dirty="0"/>
              <a:t>:</a:t>
            </a:r>
            <a:r>
              <a:rPr lang="es-ES" dirty="0"/>
              <a:t> Á</a:t>
            </a:r>
            <a:r>
              <a:rPr dirty="0"/>
              <a:t>rea</a:t>
            </a:r>
            <a:r>
              <a:rPr lang="es-ES" dirty="0"/>
              <a:t> de lluvia de ideas</a:t>
            </a:r>
            <a:r>
              <a:rPr dirty="0"/>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25"/>
                                        </p:tgtEl>
                                        <p:attrNameLst>
                                          <p:attrName>style.visibility</p:attrName>
                                        </p:attrNameLst>
                                      </p:cBhvr>
                                      <p:to>
                                        <p:strVal val="visible"/>
                                      </p:to>
                                    </p:set>
                                    <p:animEffect transition="in" filter="wipe(left)">
                                      <p:cBhvr>
                                        <p:cTn id="7" dur="500"/>
                                        <p:tgtEl>
                                          <p:spTgt spid="225"/>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222"/>
                                        </p:tgtEl>
                                        <p:attrNameLst>
                                          <p:attrName>style.visibility</p:attrName>
                                        </p:attrNameLst>
                                      </p:cBhvr>
                                      <p:to>
                                        <p:strVal val="visible"/>
                                      </p:to>
                                    </p:set>
                                    <p:anim calcmode="lin" valueType="num">
                                      <p:cBhvr>
                                        <p:cTn id="11" dur="1000" fill="hold"/>
                                        <p:tgtEl>
                                          <p:spTgt spid="222"/>
                                        </p:tgtEl>
                                        <p:attrNameLst>
                                          <p:attrName>ppt_x</p:attrName>
                                        </p:attrNameLst>
                                      </p:cBhvr>
                                      <p:tavLst>
                                        <p:tav tm="0">
                                          <p:val>
                                            <p:strVal val="#ppt_x"/>
                                          </p:val>
                                        </p:tav>
                                        <p:tav tm="100000">
                                          <p:val>
                                            <p:strVal val="#ppt_x"/>
                                          </p:val>
                                        </p:tav>
                                      </p:tavLst>
                                    </p:anim>
                                    <p:anim calcmode="lin" valueType="num">
                                      <p:cBhvr>
                                        <p:cTn id="12" dur="1000" fill="hold"/>
                                        <p:tgtEl>
                                          <p:spTgt spid="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2" animBg="1" advAuto="0"/>
      <p:bldP spid="225"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Unit 2: The Javelin Board"/>
          <p:cNvSpPr txBox="1"/>
          <p:nvPr/>
        </p:nvSpPr>
        <p:spPr>
          <a:xfrm>
            <a:off x="5238149" y="530225"/>
            <a:ext cx="6028493"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r>
              <a:rPr lang="es-ES" dirty="0"/>
              <a:t>Unidad 2: El </a:t>
            </a:r>
            <a:r>
              <a:rPr lang="es-ES" dirty="0" err="1"/>
              <a:t>Javelin</a:t>
            </a:r>
            <a:r>
              <a:rPr lang="es-ES" dirty="0"/>
              <a:t> </a:t>
            </a:r>
            <a:r>
              <a:rPr lang="es-ES" dirty="0" err="1"/>
              <a:t>Board</a:t>
            </a:r>
            <a:endParaRPr lang="es-ES" dirty="0"/>
          </a:p>
        </p:txBody>
      </p:sp>
      <p:pic>
        <p:nvPicPr>
          <p:cNvPr id="230"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231"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232"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233" name="!!! Take as much time as needed in understanding and validating customer and problem !!!…"/>
          <p:cNvSpPr txBox="1"/>
          <p:nvPr/>
        </p:nvSpPr>
        <p:spPr>
          <a:xfrm>
            <a:off x="1815229" y="2092633"/>
            <a:ext cx="8561542" cy="38331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400">
                <a:latin typeface="Arial"/>
                <a:ea typeface="Arial"/>
                <a:cs typeface="Arial"/>
                <a:sym typeface="Arial"/>
              </a:defRPr>
            </a:pPr>
            <a:endParaRPr dirty="0"/>
          </a:p>
          <a:p>
            <a:pPr algn="ctr">
              <a:defRPr sz="2400" b="1">
                <a:solidFill>
                  <a:srgbClr val="FF2600"/>
                </a:solidFill>
                <a:latin typeface="Arial"/>
                <a:ea typeface="Arial"/>
                <a:cs typeface="Arial"/>
                <a:sym typeface="Arial"/>
              </a:defRPr>
            </a:pPr>
            <a:r>
              <a:rPr dirty="0"/>
              <a:t>!!!</a:t>
            </a:r>
            <a:r>
              <a:rPr lang="es-ES" dirty="0"/>
              <a:t> Tómate el tiempo que necesites para entender y validar al cliente y el problema !</a:t>
            </a:r>
            <a:r>
              <a:rPr dirty="0"/>
              <a:t>!!</a:t>
            </a:r>
          </a:p>
          <a:p>
            <a:pPr algn="ctr">
              <a:defRPr sz="2400">
                <a:solidFill>
                  <a:srgbClr val="FF2600"/>
                </a:solidFill>
                <a:latin typeface="Arial"/>
                <a:ea typeface="Arial"/>
                <a:cs typeface="Arial"/>
                <a:sym typeface="Arial"/>
              </a:defRPr>
            </a:pPr>
            <a:endParaRPr dirty="0"/>
          </a:p>
          <a:p>
            <a:pPr algn="just">
              <a:defRPr sz="2400">
                <a:latin typeface="Arial"/>
                <a:ea typeface="Arial"/>
                <a:cs typeface="Arial"/>
                <a:sym typeface="Arial"/>
              </a:defRPr>
            </a:pPr>
            <a:r>
              <a:rPr lang="es-ES" dirty="0"/>
              <a:t>porque</a:t>
            </a:r>
            <a:r>
              <a:rPr dirty="0"/>
              <a:t>:</a:t>
            </a:r>
          </a:p>
          <a:p>
            <a:pPr marL="332235" indent="-332235" algn="just">
              <a:buSzPct val="100000"/>
              <a:buChar char="-"/>
              <a:defRPr sz="2400">
                <a:latin typeface="Arial"/>
                <a:ea typeface="Arial"/>
                <a:cs typeface="Arial"/>
                <a:sym typeface="Arial"/>
              </a:defRPr>
            </a:pPr>
            <a:r>
              <a:rPr lang="es-ES" dirty="0"/>
              <a:t>Cada cliente tiene un problema;</a:t>
            </a:r>
          </a:p>
          <a:p>
            <a:pPr marL="332235" indent="-332235" algn="just">
              <a:buSzPct val="100000"/>
              <a:buChar char="-"/>
              <a:defRPr sz="2400">
                <a:latin typeface="Arial"/>
                <a:ea typeface="Arial"/>
                <a:cs typeface="Arial"/>
                <a:sym typeface="Arial"/>
              </a:defRPr>
            </a:pPr>
            <a:r>
              <a:rPr lang="es-ES" dirty="0"/>
              <a:t>Todo problema tiene una solución;</a:t>
            </a:r>
          </a:p>
          <a:p>
            <a:pPr marL="332235" indent="-332235" algn="just">
              <a:buSzPct val="100000"/>
              <a:buChar char="-"/>
              <a:defRPr sz="2400">
                <a:latin typeface="Arial"/>
                <a:ea typeface="Arial"/>
                <a:cs typeface="Arial"/>
                <a:sym typeface="Arial"/>
              </a:defRPr>
            </a:pPr>
            <a:r>
              <a:rPr lang="es-ES" dirty="0"/>
              <a:t>No todas las soluciones tienen un problema;</a:t>
            </a:r>
          </a:p>
          <a:p>
            <a:pPr marL="332235" indent="-332235" algn="just">
              <a:buSzPct val="100000"/>
              <a:buChar char="-"/>
              <a:defRPr sz="2400">
                <a:latin typeface="Arial"/>
                <a:ea typeface="Arial"/>
                <a:cs typeface="Arial"/>
                <a:sym typeface="Arial"/>
              </a:defRPr>
            </a:pPr>
            <a:r>
              <a:rPr lang="es-ES" dirty="0"/>
              <a:t>No todos los problemas tienen un cliente.</a:t>
            </a:r>
          </a:p>
        </p:txBody>
      </p:sp>
      <p:sp>
        <p:nvSpPr>
          <p:cNvPr id="234" name="2.2 Left Side: Brainstorming Area"/>
          <p:cNvSpPr txBox="1"/>
          <p:nvPr/>
        </p:nvSpPr>
        <p:spPr>
          <a:xfrm>
            <a:off x="4022967" y="1213485"/>
            <a:ext cx="7243675"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000">
                <a:latin typeface="Arial Rounded MT Bold"/>
                <a:ea typeface="Arial Rounded MT Bold"/>
                <a:cs typeface="Arial Rounded MT Bold"/>
                <a:sym typeface="Arial Rounded MT Bold"/>
              </a:defRPr>
            </a:lvl1pPr>
          </a:lstStyle>
          <a:p>
            <a:r>
              <a:rPr lang="es-ES" dirty="0"/>
              <a:t>2.2 Lado izquierdo: Área de lluvia de ideas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32"/>
                                        </p:tgtEl>
                                        <p:attrNameLst>
                                          <p:attrName>style.visibility</p:attrName>
                                        </p:attrNameLst>
                                      </p:cBhvr>
                                      <p:to>
                                        <p:strVal val="visible"/>
                                      </p:to>
                                    </p:set>
                                    <p:animEffect transition="in" filter="wipe(left)">
                                      <p:cBhvr>
                                        <p:cTn id="7" dur="500"/>
                                        <p:tgtEl>
                                          <p:spTgt spid="232"/>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229"/>
                                        </p:tgtEl>
                                        <p:attrNameLst>
                                          <p:attrName>style.visibility</p:attrName>
                                        </p:attrNameLst>
                                      </p:cBhvr>
                                      <p:to>
                                        <p:strVal val="visible"/>
                                      </p:to>
                                    </p:set>
                                    <p:anim calcmode="lin" valueType="num">
                                      <p:cBhvr>
                                        <p:cTn id="11" dur="1000" fill="hold"/>
                                        <p:tgtEl>
                                          <p:spTgt spid="229"/>
                                        </p:tgtEl>
                                        <p:attrNameLst>
                                          <p:attrName>ppt_x</p:attrName>
                                        </p:attrNameLst>
                                      </p:cBhvr>
                                      <p:tavLst>
                                        <p:tav tm="0">
                                          <p:val>
                                            <p:strVal val="#ppt_x"/>
                                          </p:val>
                                        </p:tav>
                                        <p:tav tm="100000">
                                          <p:val>
                                            <p:strVal val="#ppt_x"/>
                                          </p:val>
                                        </p:tav>
                                      </p:tavLst>
                                    </p:anim>
                                    <p:anim calcmode="lin" valueType="num">
                                      <p:cBhvr>
                                        <p:cTn id="12" dur="1000" fill="hold"/>
                                        <p:tgtEl>
                                          <p:spTgt spid="2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2" animBg="1" advAuto="0"/>
      <p:bldP spid="232"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Unit 2: The Javelin Board"/>
          <p:cNvSpPr txBox="1"/>
          <p:nvPr/>
        </p:nvSpPr>
        <p:spPr>
          <a:xfrm>
            <a:off x="5238149" y="530225"/>
            <a:ext cx="6028493"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r>
              <a:rPr lang="es-ES" dirty="0"/>
              <a:t>Unidad 2: El </a:t>
            </a:r>
            <a:r>
              <a:rPr lang="es-ES" dirty="0" err="1"/>
              <a:t>Javelin</a:t>
            </a:r>
            <a:r>
              <a:rPr lang="es-ES" dirty="0"/>
              <a:t> </a:t>
            </a:r>
            <a:r>
              <a:rPr lang="es-ES" dirty="0" err="1"/>
              <a:t>Board</a:t>
            </a:r>
            <a:endParaRPr lang="es-ES" dirty="0"/>
          </a:p>
        </p:txBody>
      </p:sp>
      <p:pic>
        <p:nvPicPr>
          <p:cNvPr id="237"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238"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239"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240" name="You need to define the following:…"/>
          <p:cNvSpPr txBox="1"/>
          <p:nvPr/>
        </p:nvSpPr>
        <p:spPr>
          <a:xfrm>
            <a:off x="1815229" y="2115652"/>
            <a:ext cx="8561542" cy="38331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gn="just">
              <a:defRPr sz="2100">
                <a:latin typeface="Arial"/>
                <a:ea typeface="Arial"/>
                <a:cs typeface="Arial"/>
                <a:sym typeface="Arial"/>
              </a:defRPr>
            </a:pPr>
            <a:r>
              <a:rPr lang="es-ES" dirty="0"/>
              <a:t>Tienes que definir lo siguiente: </a:t>
            </a:r>
            <a:endParaRPr dirty="0"/>
          </a:p>
          <a:p>
            <a:pPr>
              <a:buSzPct val="100000"/>
              <a:defRPr sz="2100">
                <a:latin typeface="Arial"/>
                <a:ea typeface="Arial"/>
                <a:cs typeface="Arial"/>
                <a:sym typeface="Arial"/>
              </a:defRPr>
            </a:pPr>
            <a:endParaRPr dirty="0"/>
          </a:p>
          <a:p>
            <a:pPr marL="240631" indent="-240631">
              <a:buSzPct val="100000"/>
              <a:buChar char="•"/>
              <a:defRPr sz="2100">
                <a:latin typeface="Arial"/>
                <a:ea typeface="Arial"/>
                <a:cs typeface="Arial"/>
                <a:sym typeface="Arial"/>
              </a:defRPr>
            </a:pPr>
            <a:r>
              <a:rPr lang="es-ES" b="1" dirty="0"/>
              <a:t>¿Quién es tu cliente</a:t>
            </a:r>
            <a:r>
              <a:rPr b="1" dirty="0"/>
              <a:t>? </a:t>
            </a:r>
            <a:br>
              <a:rPr b="1" dirty="0"/>
            </a:br>
            <a:r>
              <a:rPr lang="es-ES" i="1" dirty="0"/>
              <a:t>Sé lo más específico posible </a:t>
            </a:r>
            <a:endParaRPr i="1" dirty="0"/>
          </a:p>
          <a:p>
            <a:pPr marL="240631" indent="-240631">
              <a:buSzPct val="100000"/>
              <a:buChar char="•"/>
              <a:defRPr sz="2100">
                <a:latin typeface="Arial"/>
                <a:ea typeface="Arial"/>
                <a:cs typeface="Arial"/>
                <a:sym typeface="Arial"/>
              </a:defRPr>
            </a:pPr>
            <a:r>
              <a:rPr lang="es-ES" b="1" dirty="0"/>
              <a:t>¿Cuál es el problema</a:t>
            </a:r>
            <a:r>
              <a:rPr b="1" dirty="0"/>
              <a:t>? </a:t>
            </a:r>
            <a:br>
              <a:rPr b="1" dirty="0"/>
            </a:br>
            <a:r>
              <a:rPr i="1" dirty="0"/>
              <a:t>P</a:t>
            </a:r>
            <a:r>
              <a:rPr lang="es-ES" i="1" dirty="0" err="1"/>
              <a:t>reséntalo</a:t>
            </a:r>
            <a:r>
              <a:rPr lang="es-ES" i="1" dirty="0"/>
              <a:t> desde la perspectiva de tu cliente</a:t>
            </a:r>
            <a:endParaRPr i="1" dirty="0"/>
          </a:p>
          <a:p>
            <a:pPr>
              <a:defRPr sz="2100">
                <a:latin typeface="Arial"/>
                <a:ea typeface="Arial"/>
                <a:cs typeface="Arial"/>
                <a:sym typeface="Arial"/>
              </a:defRPr>
            </a:pPr>
            <a:endParaRPr i="1" dirty="0"/>
          </a:p>
          <a:p>
            <a:pPr algn="just">
              <a:defRPr sz="2100" b="1">
                <a:latin typeface="Arial"/>
                <a:ea typeface="Arial"/>
                <a:cs typeface="Arial"/>
                <a:sym typeface="Arial"/>
              </a:defRPr>
            </a:pPr>
            <a:r>
              <a:rPr dirty="0"/>
              <a:t>Define </a:t>
            </a:r>
            <a:r>
              <a:rPr lang="es-ES" dirty="0"/>
              <a:t>la solución </a:t>
            </a:r>
            <a:r>
              <a:rPr lang="es-ES" b="0" dirty="0"/>
              <a:t>solo después de haber validado un problema que valga la pena resolver.</a:t>
            </a:r>
            <a:r>
              <a:rPr b="0" dirty="0"/>
              <a:t> </a:t>
            </a:r>
          </a:p>
          <a:p>
            <a:pPr algn="just">
              <a:defRPr sz="2100" b="1">
                <a:latin typeface="Arial"/>
                <a:ea typeface="Arial"/>
                <a:cs typeface="Arial"/>
                <a:sym typeface="Arial"/>
              </a:defRPr>
            </a:pPr>
            <a:endParaRPr b="0" dirty="0"/>
          </a:p>
          <a:p>
            <a:pPr algn="ctr">
              <a:defRPr sz="2100" b="1">
                <a:solidFill>
                  <a:srgbClr val="FF2600"/>
                </a:solidFill>
                <a:latin typeface="Arial"/>
                <a:ea typeface="Arial"/>
                <a:cs typeface="Arial"/>
                <a:sym typeface="Arial"/>
              </a:defRPr>
            </a:pPr>
            <a:r>
              <a:rPr dirty="0"/>
              <a:t>!!! </a:t>
            </a:r>
            <a:r>
              <a:rPr lang="es-ES" dirty="0"/>
              <a:t>Enumera las suposiciones que deben ser ciertas para que la hipótesis sea cierta</a:t>
            </a:r>
            <a:r>
              <a:rPr dirty="0"/>
              <a:t> !!!</a:t>
            </a:r>
          </a:p>
        </p:txBody>
      </p:sp>
      <p:sp>
        <p:nvSpPr>
          <p:cNvPr id="241" name="2.2 Left Side: Brainstorming Area"/>
          <p:cNvSpPr txBox="1"/>
          <p:nvPr/>
        </p:nvSpPr>
        <p:spPr>
          <a:xfrm>
            <a:off x="4022967" y="1213485"/>
            <a:ext cx="7243675"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000">
                <a:latin typeface="Arial Rounded MT Bold"/>
                <a:ea typeface="Arial Rounded MT Bold"/>
                <a:cs typeface="Arial Rounded MT Bold"/>
                <a:sym typeface="Arial Rounded MT Bold"/>
              </a:defRPr>
            </a:lvl1pPr>
          </a:lstStyle>
          <a:p>
            <a:r>
              <a:rPr lang="es-ES" dirty="0"/>
              <a:t>2.2 Lado izquierdo: Área de lluvia de ideas </a:t>
            </a:r>
          </a:p>
        </p:txBody>
      </p:sp>
      <p:pic>
        <p:nvPicPr>
          <p:cNvPr id="242" name="821710-200.png" descr="821710-200.png"/>
          <p:cNvPicPr>
            <a:picLocks noChangeAspect="1"/>
          </p:cNvPicPr>
          <p:nvPr/>
        </p:nvPicPr>
        <p:blipFill>
          <a:blip r:embed="rId5"/>
          <a:stretch>
            <a:fillRect/>
          </a:stretch>
        </p:blipFill>
        <p:spPr>
          <a:xfrm>
            <a:off x="9200141" y="2115652"/>
            <a:ext cx="2066501" cy="20665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39"/>
                                        </p:tgtEl>
                                        <p:attrNameLst>
                                          <p:attrName>style.visibility</p:attrName>
                                        </p:attrNameLst>
                                      </p:cBhvr>
                                      <p:to>
                                        <p:strVal val="visible"/>
                                      </p:to>
                                    </p:set>
                                    <p:animEffect transition="in" filter="wipe(left)">
                                      <p:cBhvr>
                                        <p:cTn id="7" dur="500"/>
                                        <p:tgtEl>
                                          <p:spTgt spid="239"/>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236"/>
                                        </p:tgtEl>
                                        <p:attrNameLst>
                                          <p:attrName>style.visibility</p:attrName>
                                        </p:attrNameLst>
                                      </p:cBhvr>
                                      <p:to>
                                        <p:strVal val="visible"/>
                                      </p:to>
                                    </p:set>
                                    <p:anim calcmode="lin" valueType="num">
                                      <p:cBhvr>
                                        <p:cTn id="11" dur="1000" fill="hold"/>
                                        <p:tgtEl>
                                          <p:spTgt spid="236"/>
                                        </p:tgtEl>
                                        <p:attrNameLst>
                                          <p:attrName>ppt_x</p:attrName>
                                        </p:attrNameLst>
                                      </p:cBhvr>
                                      <p:tavLst>
                                        <p:tav tm="0">
                                          <p:val>
                                            <p:strVal val="#ppt_x"/>
                                          </p:val>
                                        </p:tav>
                                        <p:tav tm="100000">
                                          <p:val>
                                            <p:strVal val="#ppt_x"/>
                                          </p:val>
                                        </p:tav>
                                      </p:tavLst>
                                    </p:anim>
                                    <p:anim calcmode="lin" valueType="num">
                                      <p:cBhvr>
                                        <p:cTn id="12" dur="1000" fill="hold"/>
                                        <p:tgtEl>
                                          <p:spTgt spid="2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2" animBg="1" advAuto="0"/>
      <p:bldP spid="239"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Unit 2: The Javelin Board"/>
          <p:cNvSpPr txBox="1"/>
          <p:nvPr/>
        </p:nvSpPr>
        <p:spPr>
          <a:xfrm>
            <a:off x="5238149" y="530225"/>
            <a:ext cx="6028493"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r>
              <a:rPr lang="es-ES" dirty="0"/>
              <a:t>Unidad 2: El </a:t>
            </a:r>
            <a:r>
              <a:rPr lang="es-ES" dirty="0" err="1"/>
              <a:t>Javelin</a:t>
            </a:r>
            <a:r>
              <a:rPr lang="es-ES" dirty="0"/>
              <a:t> </a:t>
            </a:r>
            <a:r>
              <a:rPr lang="es-ES" dirty="0" err="1"/>
              <a:t>Board</a:t>
            </a:r>
            <a:endParaRPr lang="es-ES" dirty="0"/>
          </a:p>
        </p:txBody>
      </p:sp>
      <p:pic>
        <p:nvPicPr>
          <p:cNvPr id="245"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246"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247"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248" name="In this area the experiments will be carried out.…"/>
          <p:cNvSpPr txBox="1"/>
          <p:nvPr/>
        </p:nvSpPr>
        <p:spPr>
          <a:xfrm>
            <a:off x="1964872" y="3072052"/>
            <a:ext cx="8561541" cy="2626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700">
                <a:latin typeface="Arial"/>
                <a:ea typeface="Arial"/>
                <a:cs typeface="Arial"/>
                <a:sym typeface="Arial"/>
              </a:defRPr>
            </a:pPr>
            <a:r>
              <a:rPr lang="es-ES" dirty="0"/>
              <a:t>En esta parte se llevarán a cabo los experimentos.</a:t>
            </a:r>
            <a:endParaRPr dirty="0"/>
          </a:p>
          <a:p>
            <a:pPr>
              <a:defRPr sz="2700">
                <a:latin typeface="Arial"/>
                <a:ea typeface="Arial"/>
                <a:cs typeface="Arial"/>
                <a:sym typeface="Arial"/>
              </a:defRPr>
            </a:pPr>
            <a:endParaRPr dirty="0"/>
          </a:p>
          <a:p>
            <a:pPr>
              <a:defRPr sz="2700">
                <a:latin typeface="Arial"/>
                <a:ea typeface="Arial"/>
                <a:cs typeface="Arial"/>
                <a:sym typeface="Arial"/>
              </a:defRPr>
            </a:pPr>
            <a:r>
              <a:rPr lang="es-ES" dirty="0"/>
              <a:t>Los </a:t>
            </a:r>
            <a:r>
              <a:rPr lang="es-ES" b="1" dirty="0"/>
              <a:t>e</a:t>
            </a:r>
            <a:r>
              <a:rPr b="1" dirty="0" err="1"/>
              <a:t>xperiment</a:t>
            </a:r>
            <a:r>
              <a:rPr lang="es-ES" b="1" dirty="0"/>
              <a:t>o</a:t>
            </a:r>
            <a:r>
              <a:rPr b="1" dirty="0"/>
              <a:t>s </a:t>
            </a:r>
            <a:r>
              <a:rPr lang="es-ES" dirty="0"/>
              <a:t>se crean combinando las hipótesis formuladas en la parte izquierda. </a:t>
            </a:r>
            <a:endParaRPr dirty="0"/>
          </a:p>
        </p:txBody>
      </p:sp>
      <p:sp>
        <p:nvSpPr>
          <p:cNvPr id="249" name="2.3 Right Side: Execute Area"/>
          <p:cNvSpPr txBox="1"/>
          <p:nvPr/>
        </p:nvSpPr>
        <p:spPr>
          <a:xfrm>
            <a:off x="4022967" y="1213485"/>
            <a:ext cx="7243675"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000">
                <a:latin typeface="Arial Rounded MT Bold"/>
                <a:ea typeface="Arial Rounded MT Bold"/>
                <a:cs typeface="Arial Rounded MT Bold"/>
                <a:sym typeface="Arial Rounded MT Bold"/>
              </a:defRPr>
            </a:lvl1pPr>
          </a:lstStyle>
          <a:p>
            <a:r>
              <a:rPr dirty="0"/>
              <a:t>2.3 </a:t>
            </a:r>
            <a:r>
              <a:rPr lang="es-ES" dirty="0"/>
              <a:t>Lado derecho</a:t>
            </a:r>
            <a:r>
              <a:rPr dirty="0"/>
              <a:t>:</a:t>
            </a:r>
            <a:r>
              <a:rPr lang="es-ES" dirty="0"/>
              <a:t> Área de ejecución </a:t>
            </a:r>
            <a:r>
              <a:rPr dirty="0"/>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47"/>
                                        </p:tgtEl>
                                        <p:attrNameLst>
                                          <p:attrName>style.visibility</p:attrName>
                                        </p:attrNameLst>
                                      </p:cBhvr>
                                      <p:to>
                                        <p:strVal val="visible"/>
                                      </p:to>
                                    </p:set>
                                    <p:animEffect transition="in" filter="wipe(left)">
                                      <p:cBhvr>
                                        <p:cTn id="7" dur="500"/>
                                        <p:tgtEl>
                                          <p:spTgt spid="247"/>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244"/>
                                        </p:tgtEl>
                                        <p:attrNameLst>
                                          <p:attrName>style.visibility</p:attrName>
                                        </p:attrNameLst>
                                      </p:cBhvr>
                                      <p:to>
                                        <p:strVal val="visible"/>
                                      </p:to>
                                    </p:set>
                                    <p:anim calcmode="lin" valueType="num">
                                      <p:cBhvr>
                                        <p:cTn id="11" dur="1000" fill="hold"/>
                                        <p:tgtEl>
                                          <p:spTgt spid="244"/>
                                        </p:tgtEl>
                                        <p:attrNameLst>
                                          <p:attrName>ppt_x</p:attrName>
                                        </p:attrNameLst>
                                      </p:cBhvr>
                                      <p:tavLst>
                                        <p:tav tm="0">
                                          <p:val>
                                            <p:strVal val="#ppt_x"/>
                                          </p:val>
                                        </p:tav>
                                        <p:tav tm="100000">
                                          <p:val>
                                            <p:strVal val="#ppt_x"/>
                                          </p:val>
                                        </p:tav>
                                      </p:tavLst>
                                    </p:anim>
                                    <p:anim calcmode="lin" valueType="num">
                                      <p:cBhvr>
                                        <p:cTn id="12" dur="1000" fill="hold"/>
                                        <p:tgtEl>
                                          <p:spTgt spid="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2" animBg="1" advAuto="0"/>
      <p:bldP spid="247" grpId="1"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Unit 2: The Javelin Board"/>
          <p:cNvSpPr txBox="1"/>
          <p:nvPr/>
        </p:nvSpPr>
        <p:spPr>
          <a:xfrm>
            <a:off x="5238149" y="530225"/>
            <a:ext cx="6028493"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r>
              <a:rPr lang="es-ES" dirty="0"/>
              <a:t>Unidad 2: El </a:t>
            </a:r>
            <a:r>
              <a:rPr lang="es-ES" dirty="0" err="1"/>
              <a:t>Javelin</a:t>
            </a:r>
            <a:r>
              <a:rPr lang="es-ES" dirty="0"/>
              <a:t> </a:t>
            </a:r>
            <a:r>
              <a:rPr lang="es-ES" dirty="0" err="1"/>
              <a:t>Board</a:t>
            </a:r>
            <a:endParaRPr lang="es-ES" dirty="0"/>
          </a:p>
        </p:txBody>
      </p:sp>
      <p:pic>
        <p:nvPicPr>
          <p:cNvPr id="252"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253"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254"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255" name="In this section we find:…"/>
          <p:cNvSpPr txBox="1"/>
          <p:nvPr/>
        </p:nvSpPr>
        <p:spPr>
          <a:xfrm>
            <a:off x="3336771" y="1968257"/>
            <a:ext cx="7929870" cy="41279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gn="just">
              <a:defRPr sz="2200">
                <a:latin typeface="Arial"/>
                <a:ea typeface="Arial"/>
                <a:cs typeface="Arial"/>
                <a:sym typeface="Arial"/>
              </a:defRPr>
            </a:pPr>
            <a:r>
              <a:rPr lang="es-ES" dirty="0"/>
              <a:t>En esta sección encontramos: </a:t>
            </a:r>
            <a:endParaRPr dirty="0"/>
          </a:p>
          <a:p>
            <a:pPr marL="220578" indent="-220578" algn="just">
              <a:buSzPct val="100000"/>
              <a:buChar char="•"/>
              <a:defRPr sz="2200">
                <a:latin typeface="Arial"/>
                <a:ea typeface="Arial"/>
                <a:cs typeface="Arial"/>
                <a:sym typeface="Arial"/>
              </a:defRPr>
            </a:pPr>
            <a:r>
              <a:rPr dirty="0"/>
              <a:t>C</a:t>
            </a:r>
            <a:r>
              <a:rPr lang="es-ES" dirty="0" err="1"/>
              <a:t>liente</a:t>
            </a:r>
            <a:r>
              <a:rPr dirty="0"/>
              <a:t>; </a:t>
            </a:r>
          </a:p>
          <a:p>
            <a:pPr marL="220578" indent="-220578" algn="just">
              <a:buSzPct val="100000"/>
              <a:buChar char="•"/>
              <a:defRPr sz="2200">
                <a:latin typeface="Arial"/>
                <a:ea typeface="Arial"/>
                <a:cs typeface="Arial"/>
                <a:sym typeface="Arial"/>
              </a:defRPr>
            </a:pPr>
            <a:r>
              <a:rPr dirty="0"/>
              <a:t>Problem</a:t>
            </a:r>
            <a:r>
              <a:rPr lang="es-ES" dirty="0"/>
              <a:t>a</a:t>
            </a:r>
            <a:r>
              <a:rPr dirty="0"/>
              <a:t>;</a:t>
            </a:r>
          </a:p>
          <a:p>
            <a:pPr marL="220578" indent="-220578" algn="just">
              <a:buSzPct val="100000"/>
              <a:buChar char="•"/>
              <a:defRPr sz="2200">
                <a:latin typeface="Arial"/>
                <a:ea typeface="Arial"/>
                <a:cs typeface="Arial"/>
                <a:sym typeface="Arial"/>
              </a:defRPr>
            </a:pPr>
            <a:r>
              <a:rPr dirty="0"/>
              <a:t>Solu</a:t>
            </a:r>
            <a:r>
              <a:rPr lang="es-ES" dirty="0" err="1"/>
              <a:t>ció</a:t>
            </a:r>
            <a:r>
              <a:rPr dirty="0"/>
              <a:t>n;</a:t>
            </a:r>
          </a:p>
          <a:p>
            <a:pPr marL="220578" indent="-220578" algn="just">
              <a:buSzPct val="100000"/>
              <a:buChar char="•"/>
              <a:defRPr sz="2200">
                <a:latin typeface="Arial"/>
                <a:ea typeface="Arial"/>
                <a:cs typeface="Arial"/>
                <a:sym typeface="Arial"/>
              </a:defRPr>
            </a:pPr>
            <a:r>
              <a:rPr lang="es-ES" dirty="0"/>
              <a:t>Supuesto más arriesgado</a:t>
            </a:r>
            <a:r>
              <a:rPr dirty="0"/>
              <a:t>. </a:t>
            </a:r>
          </a:p>
          <a:p>
            <a:pPr algn="just">
              <a:defRPr sz="2200">
                <a:latin typeface="Arial"/>
                <a:ea typeface="Arial"/>
                <a:cs typeface="Arial"/>
                <a:sym typeface="Arial"/>
              </a:defRPr>
            </a:pPr>
            <a:endParaRPr dirty="0"/>
          </a:p>
          <a:p>
            <a:pPr algn="ctr">
              <a:defRPr sz="2200" b="1">
                <a:solidFill>
                  <a:srgbClr val="FF2600"/>
                </a:solidFill>
                <a:latin typeface="Arial"/>
                <a:ea typeface="Arial"/>
                <a:cs typeface="Arial"/>
                <a:sym typeface="Arial"/>
              </a:defRPr>
            </a:pPr>
            <a:r>
              <a:rPr dirty="0"/>
              <a:t>!!! </a:t>
            </a:r>
            <a:r>
              <a:rPr lang="es-ES" dirty="0"/>
              <a:t>Tus tesis sobre cada uno de los puntos anteriores  tienen que ser probadas y verificadas, eligiendo un método y estableciendo con anterioridad los criterios de éxito de las pruebas</a:t>
            </a:r>
            <a:r>
              <a:rPr dirty="0"/>
              <a:t> !!!</a:t>
            </a:r>
          </a:p>
          <a:p>
            <a:pPr algn="just">
              <a:defRPr sz="2200">
                <a:latin typeface="Arial"/>
                <a:ea typeface="Arial"/>
                <a:cs typeface="Arial"/>
                <a:sym typeface="Arial"/>
              </a:defRPr>
            </a:pPr>
            <a:endParaRPr dirty="0"/>
          </a:p>
          <a:p>
            <a:pPr algn="just">
              <a:defRPr sz="2200">
                <a:latin typeface="Arial"/>
                <a:ea typeface="Arial"/>
                <a:cs typeface="Arial"/>
                <a:sym typeface="Arial"/>
              </a:defRPr>
            </a:pPr>
            <a:r>
              <a:rPr lang="es-ES" dirty="0"/>
              <a:t>El método y criterio de éxito se anotarán también en esta área.</a:t>
            </a:r>
            <a:endParaRPr dirty="0"/>
          </a:p>
        </p:txBody>
      </p:sp>
      <p:sp>
        <p:nvSpPr>
          <p:cNvPr id="256" name="2.3 Right Side: Execute Area"/>
          <p:cNvSpPr txBox="1"/>
          <p:nvPr/>
        </p:nvSpPr>
        <p:spPr>
          <a:xfrm>
            <a:off x="4022967" y="1213485"/>
            <a:ext cx="7243675"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000">
                <a:latin typeface="Arial Rounded MT Bold"/>
                <a:ea typeface="Arial Rounded MT Bold"/>
                <a:cs typeface="Arial Rounded MT Bold"/>
                <a:sym typeface="Arial Rounded MT Bold"/>
              </a:defRPr>
            </a:lvl1pPr>
          </a:lstStyle>
          <a:p>
            <a:r>
              <a:rPr lang="es-ES" dirty="0"/>
              <a:t>2.3 Lado derecho: Área de ejecución  </a:t>
            </a:r>
          </a:p>
        </p:txBody>
      </p:sp>
      <p:pic>
        <p:nvPicPr>
          <p:cNvPr id="257" name="83825-200.png" descr="83825-200.png"/>
          <p:cNvPicPr>
            <a:picLocks noChangeAspect="1"/>
          </p:cNvPicPr>
          <p:nvPr/>
        </p:nvPicPr>
        <p:blipFill>
          <a:blip r:embed="rId5"/>
          <a:stretch>
            <a:fillRect/>
          </a:stretch>
        </p:blipFill>
        <p:spPr>
          <a:xfrm>
            <a:off x="974725" y="2762249"/>
            <a:ext cx="2540001" cy="2540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54"/>
                                        </p:tgtEl>
                                        <p:attrNameLst>
                                          <p:attrName>style.visibility</p:attrName>
                                        </p:attrNameLst>
                                      </p:cBhvr>
                                      <p:to>
                                        <p:strVal val="visible"/>
                                      </p:to>
                                    </p:set>
                                    <p:animEffect transition="in" filter="wipe(left)">
                                      <p:cBhvr>
                                        <p:cTn id="7" dur="500"/>
                                        <p:tgtEl>
                                          <p:spTgt spid="254"/>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251"/>
                                        </p:tgtEl>
                                        <p:attrNameLst>
                                          <p:attrName>style.visibility</p:attrName>
                                        </p:attrNameLst>
                                      </p:cBhvr>
                                      <p:to>
                                        <p:strVal val="visible"/>
                                      </p:to>
                                    </p:set>
                                    <p:anim calcmode="lin" valueType="num">
                                      <p:cBhvr>
                                        <p:cTn id="11" dur="1000" fill="hold"/>
                                        <p:tgtEl>
                                          <p:spTgt spid="251"/>
                                        </p:tgtEl>
                                        <p:attrNameLst>
                                          <p:attrName>ppt_x</p:attrName>
                                        </p:attrNameLst>
                                      </p:cBhvr>
                                      <p:tavLst>
                                        <p:tav tm="0">
                                          <p:val>
                                            <p:strVal val="#ppt_x"/>
                                          </p:val>
                                        </p:tav>
                                        <p:tav tm="100000">
                                          <p:val>
                                            <p:strVal val="#ppt_x"/>
                                          </p:val>
                                        </p:tav>
                                      </p:tavLst>
                                    </p:anim>
                                    <p:anim calcmode="lin" valueType="num">
                                      <p:cBhvr>
                                        <p:cTn id="12" dur="1000" fill="hold"/>
                                        <p:tgtEl>
                                          <p:spTgt spid="2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2" animBg="1" advAuto="0"/>
      <p:bldP spid="254" grpId="1"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Unit 2: The Javelin Board"/>
          <p:cNvSpPr txBox="1"/>
          <p:nvPr/>
        </p:nvSpPr>
        <p:spPr>
          <a:xfrm>
            <a:off x="5238149" y="530225"/>
            <a:ext cx="6028493"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r>
              <a:rPr lang="es-ES" dirty="0"/>
              <a:t>Unidad 2: El </a:t>
            </a:r>
            <a:r>
              <a:rPr lang="es-ES" dirty="0" err="1"/>
              <a:t>Javelin</a:t>
            </a:r>
            <a:r>
              <a:rPr lang="es-ES" dirty="0"/>
              <a:t> </a:t>
            </a:r>
            <a:r>
              <a:rPr lang="es-ES" dirty="0" err="1"/>
              <a:t>Board</a:t>
            </a:r>
            <a:endParaRPr lang="es-ES" dirty="0"/>
          </a:p>
        </p:txBody>
      </p:sp>
      <p:pic>
        <p:nvPicPr>
          <p:cNvPr id="260"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261"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262"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263" name="In Method and Success Criterion line, you must establish, and then monitor the…"/>
          <p:cNvSpPr txBox="1"/>
          <p:nvPr/>
        </p:nvSpPr>
        <p:spPr>
          <a:xfrm>
            <a:off x="1761254" y="2241746"/>
            <a:ext cx="8669492" cy="353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gn="just">
              <a:defRPr sz="2100">
                <a:latin typeface="Arial"/>
                <a:ea typeface="Arial"/>
                <a:cs typeface="Arial"/>
                <a:sym typeface="Arial"/>
              </a:defRPr>
            </a:pPr>
            <a:r>
              <a:rPr lang="es-ES" dirty="0"/>
              <a:t>En la línea</a:t>
            </a:r>
            <a:r>
              <a:rPr dirty="0"/>
              <a:t> </a:t>
            </a:r>
            <a:r>
              <a:rPr b="1" dirty="0"/>
              <a:t>M</a:t>
            </a:r>
            <a:r>
              <a:rPr lang="es-ES" b="1" dirty="0"/>
              <a:t>é</a:t>
            </a:r>
            <a:r>
              <a:rPr b="1" dirty="0"/>
              <a:t>t</a:t>
            </a:r>
            <a:r>
              <a:rPr lang="es-ES" b="1" dirty="0" err="1"/>
              <a:t>odos</a:t>
            </a:r>
            <a:r>
              <a:rPr lang="es-ES" b="1" dirty="0"/>
              <a:t> y criterios de éxito</a:t>
            </a:r>
            <a:r>
              <a:rPr dirty="0"/>
              <a:t>, </a:t>
            </a:r>
            <a:r>
              <a:rPr lang="es-ES" dirty="0"/>
              <a:t>debes establecer y luego monitorear los</a:t>
            </a:r>
            <a:r>
              <a:rPr dirty="0"/>
              <a:t> </a:t>
            </a:r>
          </a:p>
          <a:p>
            <a:pPr algn="just">
              <a:defRPr sz="1700">
                <a:latin typeface="Arial"/>
                <a:ea typeface="Arial"/>
                <a:cs typeface="Arial"/>
                <a:sym typeface="Arial"/>
              </a:defRPr>
            </a:pPr>
            <a:endParaRPr dirty="0"/>
          </a:p>
          <a:p>
            <a:pPr algn="ctr">
              <a:defRPr sz="2400" b="1">
                <a:latin typeface="Arial"/>
                <a:ea typeface="Arial"/>
                <a:cs typeface="Arial"/>
                <a:sym typeface="Arial"/>
              </a:defRPr>
            </a:pPr>
            <a:r>
              <a:rPr lang="es-ES" dirty="0"/>
              <a:t>Indicadores clave de desempeño</a:t>
            </a:r>
            <a:r>
              <a:rPr dirty="0"/>
              <a:t> </a:t>
            </a:r>
            <a:r>
              <a:rPr lang="es-ES" dirty="0"/>
              <a:t>(ICD)</a:t>
            </a:r>
            <a:endParaRPr dirty="0"/>
          </a:p>
          <a:p>
            <a:pPr algn="ctr">
              <a:defRPr sz="2400" b="1">
                <a:latin typeface="Arial"/>
                <a:ea typeface="Arial"/>
                <a:cs typeface="Arial"/>
                <a:sym typeface="Arial"/>
              </a:defRPr>
            </a:pPr>
            <a:endParaRPr dirty="0"/>
          </a:p>
          <a:p>
            <a:pPr algn="just">
              <a:defRPr sz="2200">
                <a:latin typeface="Arial"/>
                <a:ea typeface="Arial"/>
                <a:cs typeface="Arial"/>
                <a:sym typeface="Arial"/>
              </a:defRPr>
            </a:pPr>
            <a:r>
              <a:rPr lang="es-ES" dirty="0"/>
              <a:t>A través de ellos, verificarás si las hipótesis iniciales pueden o no validarse.</a:t>
            </a:r>
            <a:r>
              <a:rPr dirty="0"/>
              <a:t> </a:t>
            </a:r>
          </a:p>
          <a:p>
            <a:pPr algn="just">
              <a:defRPr sz="2200">
                <a:latin typeface="Arial"/>
                <a:ea typeface="Arial"/>
                <a:cs typeface="Arial"/>
                <a:sym typeface="Arial"/>
              </a:defRPr>
            </a:pPr>
            <a:endParaRPr dirty="0"/>
          </a:p>
          <a:p>
            <a:pPr algn="just">
              <a:defRPr sz="2200">
                <a:latin typeface="Arial"/>
                <a:ea typeface="Arial"/>
                <a:cs typeface="Arial"/>
                <a:sym typeface="Arial"/>
              </a:defRPr>
            </a:pPr>
            <a:r>
              <a:rPr lang="es-ES" dirty="0"/>
              <a:t>Ejemplos de ICD pueden ser:</a:t>
            </a:r>
            <a:r>
              <a:rPr dirty="0"/>
              <a:t> </a:t>
            </a:r>
            <a:r>
              <a:rPr lang="es-ES" dirty="0"/>
              <a:t>número de visitantes a tu sitio web, tasa de conversión lograda, valor numérico promedio de los pedidos, etc.</a:t>
            </a:r>
            <a:r>
              <a:rPr dirty="0"/>
              <a:t> </a:t>
            </a:r>
          </a:p>
        </p:txBody>
      </p:sp>
      <p:sp>
        <p:nvSpPr>
          <p:cNvPr id="264" name="2.3 Right Side: Execute Area"/>
          <p:cNvSpPr txBox="1"/>
          <p:nvPr/>
        </p:nvSpPr>
        <p:spPr>
          <a:xfrm>
            <a:off x="4022967" y="1213485"/>
            <a:ext cx="7243675"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000">
                <a:latin typeface="Arial Rounded MT Bold"/>
                <a:ea typeface="Arial Rounded MT Bold"/>
                <a:cs typeface="Arial Rounded MT Bold"/>
                <a:sym typeface="Arial Rounded MT Bold"/>
              </a:defRPr>
            </a:lvl1pPr>
          </a:lstStyle>
          <a:p>
            <a:r>
              <a:rPr lang="es-ES" dirty="0"/>
              <a:t>2.3 Lado derecho: Área de ejecución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62"/>
                                        </p:tgtEl>
                                        <p:attrNameLst>
                                          <p:attrName>style.visibility</p:attrName>
                                        </p:attrNameLst>
                                      </p:cBhvr>
                                      <p:to>
                                        <p:strVal val="visible"/>
                                      </p:to>
                                    </p:set>
                                    <p:animEffect transition="in" filter="wipe(left)">
                                      <p:cBhvr>
                                        <p:cTn id="7" dur="500"/>
                                        <p:tgtEl>
                                          <p:spTgt spid="262"/>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259"/>
                                        </p:tgtEl>
                                        <p:attrNameLst>
                                          <p:attrName>style.visibility</p:attrName>
                                        </p:attrNameLst>
                                      </p:cBhvr>
                                      <p:to>
                                        <p:strVal val="visible"/>
                                      </p:to>
                                    </p:set>
                                    <p:anim calcmode="lin" valueType="num">
                                      <p:cBhvr>
                                        <p:cTn id="11" dur="1000" fill="hold"/>
                                        <p:tgtEl>
                                          <p:spTgt spid="259"/>
                                        </p:tgtEl>
                                        <p:attrNameLst>
                                          <p:attrName>ppt_x</p:attrName>
                                        </p:attrNameLst>
                                      </p:cBhvr>
                                      <p:tavLst>
                                        <p:tav tm="0">
                                          <p:val>
                                            <p:strVal val="#ppt_x"/>
                                          </p:val>
                                        </p:tav>
                                        <p:tav tm="100000">
                                          <p:val>
                                            <p:strVal val="#ppt_x"/>
                                          </p:val>
                                        </p:tav>
                                      </p:tavLst>
                                    </p:anim>
                                    <p:anim calcmode="lin" valueType="num">
                                      <p:cBhvr>
                                        <p:cTn id="12" dur="1000" fill="hold"/>
                                        <p:tgtEl>
                                          <p:spTgt spid="2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2" animBg="1" advAuto="0"/>
      <p:bldP spid="262" grpId="1"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Unit 2: The Javelin Board"/>
          <p:cNvSpPr txBox="1"/>
          <p:nvPr/>
        </p:nvSpPr>
        <p:spPr>
          <a:xfrm>
            <a:off x="5238149" y="530225"/>
            <a:ext cx="6028493"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r>
              <a:rPr lang="es-ES" dirty="0"/>
              <a:t>Unidad 2: El </a:t>
            </a:r>
            <a:r>
              <a:rPr lang="es-ES" dirty="0" err="1"/>
              <a:t>Javelin</a:t>
            </a:r>
            <a:r>
              <a:rPr lang="es-ES" dirty="0"/>
              <a:t> </a:t>
            </a:r>
            <a:r>
              <a:rPr lang="es-ES" dirty="0" err="1"/>
              <a:t>Board</a:t>
            </a:r>
            <a:endParaRPr lang="es-ES" dirty="0"/>
          </a:p>
        </p:txBody>
      </p:sp>
      <p:pic>
        <p:nvPicPr>
          <p:cNvPr id="267"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268"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269"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270" name="In this last step you will collect and interpretate the data.…"/>
          <p:cNvSpPr txBox="1"/>
          <p:nvPr/>
        </p:nvSpPr>
        <p:spPr>
          <a:xfrm>
            <a:off x="2063089" y="2409021"/>
            <a:ext cx="8065822" cy="29032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500">
                <a:latin typeface="Arial"/>
                <a:ea typeface="Arial"/>
                <a:cs typeface="Arial"/>
                <a:sym typeface="Arial"/>
              </a:defRPr>
            </a:pPr>
            <a:r>
              <a:rPr lang="es-ES" dirty="0"/>
              <a:t>En este último paso recogerás e interpretarás los datos.</a:t>
            </a:r>
            <a:r>
              <a:rPr dirty="0"/>
              <a:t> </a:t>
            </a:r>
          </a:p>
          <a:p>
            <a:pPr>
              <a:defRPr sz="2500">
                <a:latin typeface="Arial"/>
                <a:ea typeface="Arial"/>
                <a:cs typeface="Arial"/>
                <a:sym typeface="Arial"/>
              </a:defRPr>
            </a:pPr>
            <a:endParaRPr dirty="0"/>
          </a:p>
          <a:p>
            <a:pPr>
              <a:defRPr sz="2500">
                <a:latin typeface="Arial"/>
                <a:ea typeface="Arial"/>
                <a:cs typeface="Arial"/>
                <a:sym typeface="Arial"/>
              </a:defRPr>
            </a:pPr>
            <a:r>
              <a:rPr lang="es-ES" dirty="0"/>
              <a:t>Los dos puntos en esta última fase del </a:t>
            </a:r>
            <a:r>
              <a:rPr dirty="0"/>
              <a:t>Javelin Board</a:t>
            </a:r>
            <a:r>
              <a:rPr lang="es-ES" dirty="0"/>
              <a:t>son:</a:t>
            </a:r>
            <a:r>
              <a:rPr dirty="0"/>
              <a:t> </a:t>
            </a:r>
          </a:p>
          <a:p>
            <a:pPr>
              <a:defRPr sz="2500">
                <a:latin typeface="Arial"/>
                <a:ea typeface="Arial"/>
                <a:cs typeface="Arial"/>
                <a:sym typeface="Arial"/>
              </a:defRPr>
            </a:pPr>
            <a:endParaRPr dirty="0"/>
          </a:p>
          <a:p>
            <a:pPr marL="240631" indent="-240631">
              <a:buSzPct val="100000"/>
              <a:buChar char="✦"/>
              <a:defRPr sz="2500">
                <a:latin typeface="Arial"/>
                <a:ea typeface="Arial"/>
                <a:cs typeface="Arial"/>
                <a:sym typeface="Arial"/>
              </a:defRPr>
            </a:pPr>
            <a:r>
              <a:rPr dirty="0"/>
              <a:t> Result</a:t>
            </a:r>
            <a:r>
              <a:rPr lang="es-ES" dirty="0" err="1"/>
              <a:t>ado</a:t>
            </a:r>
            <a:r>
              <a:rPr lang="es-ES" dirty="0"/>
              <a:t> y</a:t>
            </a:r>
            <a:r>
              <a:rPr dirty="0"/>
              <a:t> </a:t>
            </a:r>
            <a:r>
              <a:rPr dirty="0" err="1"/>
              <a:t>Decisi</a:t>
            </a:r>
            <a:r>
              <a:rPr lang="es-ES" dirty="0" err="1"/>
              <a:t>ó</a:t>
            </a:r>
            <a:r>
              <a:rPr dirty="0"/>
              <a:t>n</a:t>
            </a:r>
          </a:p>
          <a:p>
            <a:pPr marL="240631" indent="-240631">
              <a:buSzPct val="100000"/>
              <a:buChar char="✦"/>
              <a:defRPr sz="2500">
                <a:latin typeface="Arial"/>
                <a:ea typeface="Arial"/>
                <a:cs typeface="Arial"/>
                <a:sym typeface="Arial"/>
              </a:defRPr>
            </a:pPr>
            <a:r>
              <a:rPr dirty="0"/>
              <a:t> </a:t>
            </a:r>
            <a:r>
              <a:rPr lang="es-ES" dirty="0"/>
              <a:t>Aprendizaje</a:t>
            </a:r>
            <a:endParaRPr dirty="0"/>
          </a:p>
        </p:txBody>
      </p:sp>
      <p:sp>
        <p:nvSpPr>
          <p:cNvPr id="271" name="2.4 Underside: Get  Out of the Building"/>
          <p:cNvSpPr txBox="1"/>
          <p:nvPr/>
        </p:nvSpPr>
        <p:spPr>
          <a:xfrm>
            <a:off x="3491991" y="1213485"/>
            <a:ext cx="7774651"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2800">
                <a:latin typeface="Arial Rounded MT Bold"/>
                <a:ea typeface="Arial Rounded MT Bold"/>
                <a:cs typeface="Arial Rounded MT Bold"/>
                <a:sym typeface="Arial Rounded MT Bold"/>
              </a:defRPr>
            </a:lvl1pPr>
          </a:lstStyle>
          <a:p>
            <a:r>
              <a:rPr dirty="0"/>
              <a:t>2.4 </a:t>
            </a:r>
            <a:r>
              <a:rPr lang="es-ES" dirty="0"/>
              <a:t>Parte inferior: Sal del edificio</a:t>
            </a:r>
            <a:r>
              <a:rPr dirty="0"/>
              <a:t> </a:t>
            </a:r>
          </a:p>
        </p:txBody>
      </p:sp>
      <p:pic>
        <p:nvPicPr>
          <p:cNvPr id="272" name="2450638-200.png" descr="2450638-200.png"/>
          <p:cNvPicPr>
            <a:picLocks noChangeAspect="1"/>
          </p:cNvPicPr>
          <p:nvPr/>
        </p:nvPicPr>
        <p:blipFill>
          <a:blip r:embed="rId5"/>
          <a:stretch>
            <a:fillRect/>
          </a:stretch>
        </p:blipFill>
        <p:spPr>
          <a:xfrm>
            <a:off x="7552456" y="4056326"/>
            <a:ext cx="1958784" cy="195878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69"/>
                                        </p:tgtEl>
                                        <p:attrNameLst>
                                          <p:attrName>style.visibility</p:attrName>
                                        </p:attrNameLst>
                                      </p:cBhvr>
                                      <p:to>
                                        <p:strVal val="visible"/>
                                      </p:to>
                                    </p:set>
                                    <p:animEffect transition="in" filter="wipe(left)">
                                      <p:cBhvr>
                                        <p:cTn id="7" dur="500"/>
                                        <p:tgtEl>
                                          <p:spTgt spid="269"/>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266"/>
                                        </p:tgtEl>
                                        <p:attrNameLst>
                                          <p:attrName>style.visibility</p:attrName>
                                        </p:attrNameLst>
                                      </p:cBhvr>
                                      <p:to>
                                        <p:strVal val="visible"/>
                                      </p:to>
                                    </p:set>
                                    <p:anim calcmode="lin" valueType="num">
                                      <p:cBhvr>
                                        <p:cTn id="11" dur="1000" fill="hold"/>
                                        <p:tgtEl>
                                          <p:spTgt spid="266"/>
                                        </p:tgtEl>
                                        <p:attrNameLst>
                                          <p:attrName>ppt_x</p:attrName>
                                        </p:attrNameLst>
                                      </p:cBhvr>
                                      <p:tavLst>
                                        <p:tav tm="0">
                                          <p:val>
                                            <p:strVal val="#ppt_x"/>
                                          </p:val>
                                        </p:tav>
                                        <p:tav tm="100000">
                                          <p:val>
                                            <p:strVal val="#ppt_x"/>
                                          </p:val>
                                        </p:tav>
                                      </p:tavLst>
                                    </p:anim>
                                    <p:anim calcmode="lin" valueType="num">
                                      <p:cBhvr>
                                        <p:cTn id="12" dur="1000" fill="hold"/>
                                        <p:tgtEl>
                                          <p:spTgt spid="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2" animBg="1" advAuto="0"/>
      <p:bldP spid="269" grpId="1"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Unit 2: The Javelin Board"/>
          <p:cNvSpPr txBox="1"/>
          <p:nvPr/>
        </p:nvSpPr>
        <p:spPr>
          <a:xfrm>
            <a:off x="5238149" y="530225"/>
            <a:ext cx="6028493"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r>
              <a:rPr lang="es-ES" dirty="0"/>
              <a:t>Unidad 2: El </a:t>
            </a:r>
            <a:r>
              <a:rPr lang="es-ES" dirty="0" err="1"/>
              <a:t>Javelin</a:t>
            </a:r>
            <a:r>
              <a:rPr lang="es-ES" dirty="0"/>
              <a:t> </a:t>
            </a:r>
            <a:r>
              <a:rPr lang="es-ES" dirty="0" err="1"/>
              <a:t>Board</a:t>
            </a:r>
            <a:endParaRPr lang="es-ES" dirty="0"/>
          </a:p>
        </p:txBody>
      </p:sp>
      <p:pic>
        <p:nvPicPr>
          <p:cNvPr id="275"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276"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277"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278" name="Result and Decision…"/>
          <p:cNvSpPr txBox="1"/>
          <p:nvPr/>
        </p:nvSpPr>
        <p:spPr>
          <a:xfrm>
            <a:off x="1336074" y="2115652"/>
            <a:ext cx="3902076" cy="2258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gn="ctr">
              <a:defRPr sz="2400" b="1">
                <a:latin typeface="Arial"/>
                <a:ea typeface="Arial"/>
                <a:cs typeface="Arial"/>
                <a:sym typeface="Arial"/>
              </a:defRPr>
            </a:pPr>
            <a:r>
              <a:rPr dirty="0"/>
              <a:t>Result</a:t>
            </a:r>
            <a:r>
              <a:rPr lang="es-ES" dirty="0" err="1"/>
              <a:t>ado</a:t>
            </a:r>
            <a:r>
              <a:rPr lang="es-ES" dirty="0"/>
              <a:t> y </a:t>
            </a:r>
            <a:r>
              <a:rPr dirty="0" err="1"/>
              <a:t>Decisi</a:t>
            </a:r>
            <a:r>
              <a:rPr lang="es-ES" dirty="0" err="1"/>
              <a:t>ó</a:t>
            </a:r>
            <a:r>
              <a:rPr dirty="0"/>
              <a:t>n</a:t>
            </a:r>
          </a:p>
          <a:p>
            <a:pPr algn="ctr">
              <a:defRPr sz="2400" b="1">
                <a:latin typeface="Arial"/>
                <a:ea typeface="Arial"/>
                <a:cs typeface="Arial"/>
                <a:sym typeface="Arial"/>
              </a:defRPr>
            </a:pPr>
            <a:endParaRPr dirty="0"/>
          </a:p>
          <a:p>
            <a:pPr algn="just">
              <a:defRPr sz="2400" i="1">
                <a:latin typeface="Arial"/>
                <a:ea typeface="Arial"/>
                <a:cs typeface="Arial"/>
                <a:sym typeface="Arial"/>
              </a:defRPr>
            </a:pPr>
            <a:r>
              <a:rPr lang="es-ES" dirty="0"/>
              <a:t>Es necesario establecer si las hipótesis se pueden validar o no según los ICD.</a:t>
            </a:r>
            <a:endParaRPr dirty="0"/>
          </a:p>
        </p:txBody>
      </p:sp>
      <p:sp>
        <p:nvSpPr>
          <p:cNvPr id="279" name="Learning…"/>
          <p:cNvSpPr txBox="1"/>
          <p:nvPr/>
        </p:nvSpPr>
        <p:spPr>
          <a:xfrm>
            <a:off x="7301706" y="2115652"/>
            <a:ext cx="3902076" cy="2258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gn="ctr">
              <a:defRPr sz="2400" b="1">
                <a:latin typeface="Arial"/>
                <a:ea typeface="Arial"/>
                <a:cs typeface="Arial"/>
                <a:sym typeface="Arial"/>
              </a:defRPr>
            </a:pPr>
            <a:r>
              <a:rPr lang="es-ES" dirty="0"/>
              <a:t>Aprendizaje</a:t>
            </a:r>
            <a:r>
              <a:rPr dirty="0"/>
              <a:t> </a:t>
            </a:r>
          </a:p>
          <a:p>
            <a:pPr algn="ctr">
              <a:defRPr sz="2400" b="1">
                <a:latin typeface="Arial"/>
                <a:ea typeface="Arial"/>
                <a:cs typeface="Arial"/>
                <a:sym typeface="Arial"/>
              </a:defRPr>
            </a:pPr>
            <a:endParaRPr dirty="0"/>
          </a:p>
          <a:p>
            <a:pPr algn="just">
              <a:defRPr sz="2400" i="1">
                <a:latin typeface="Arial"/>
                <a:ea typeface="Arial"/>
                <a:cs typeface="Arial"/>
                <a:sym typeface="Arial"/>
              </a:defRPr>
            </a:pPr>
            <a:r>
              <a:rPr lang="es-ES" dirty="0"/>
              <a:t>Aquí propones las conclusiones para </a:t>
            </a:r>
            <a:r>
              <a:rPr lang="es-ES" b="1" dirty="0"/>
              <a:t>cada uno de los puntos</a:t>
            </a:r>
            <a:r>
              <a:rPr lang="es-ES" dirty="0"/>
              <a:t>.</a:t>
            </a:r>
            <a:endParaRPr b="1" i="0" dirty="0"/>
          </a:p>
        </p:txBody>
      </p:sp>
      <p:sp>
        <p:nvSpPr>
          <p:cNvPr id="280" name="!!! Always remember that…"/>
          <p:cNvSpPr txBox="1"/>
          <p:nvPr/>
        </p:nvSpPr>
        <p:spPr>
          <a:xfrm>
            <a:off x="1336075" y="4699542"/>
            <a:ext cx="9867707" cy="1219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gn="ctr">
              <a:defRPr sz="2400" b="1">
                <a:solidFill>
                  <a:srgbClr val="FF2600"/>
                </a:solidFill>
                <a:latin typeface="Arial"/>
                <a:ea typeface="Arial"/>
                <a:cs typeface="Arial"/>
                <a:sym typeface="Arial"/>
              </a:defRPr>
            </a:pPr>
            <a:r>
              <a:rPr dirty="0"/>
              <a:t>!!! </a:t>
            </a:r>
            <a:r>
              <a:rPr lang="es-ES" dirty="0"/>
              <a:t>Recuerda siempre que para que tenga éxito, tu plan final debe responder a una necesidad real del mercado</a:t>
            </a:r>
            <a:r>
              <a:rPr dirty="0"/>
              <a:t>!!!</a:t>
            </a:r>
          </a:p>
        </p:txBody>
      </p:sp>
      <p:sp>
        <p:nvSpPr>
          <p:cNvPr id="281" name="2.4 Underside: Get  Out of the Building"/>
          <p:cNvSpPr txBox="1"/>
          <p:nvPr/>
        </p:nvSpPr>
        <p:spPr>
          <a:xfrm>
            <a:off x="3491991" y="1213485"/>
            <a:ext cx="7774651"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2800">
                <a:latin typeface="Arial Rounded MT Bold"/>
                <a:ea typeface="Arial Rounded MT Bold"/>
                <a:cs typeface="Arial Rounded MT Bold"/>
                <a:sym typeface="Arial Rounded MT Bold"/>
              </a:defRPr>
            </a:lvl1pPr>
          </a:lstStyle>
          <a:p>
            <a:r>
              <a:rPr lang="es-ES" dirty="0"/>
              <a:t>2.4 Parte inferior: Sal del edificio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77"/>
                                        </p:tgtEl>
                                        <p:attrNameLst>
                                          <p:attrName>style.visibility</p:attrName>
                                        </p:attrNameLst>
                                      </p:cBhvr>
                                      <p:to>
                                        <p:strVal val="visible"/>
                                      </p:to>
                                    </p:set>
                                    <p:animEffect transition="in" filter="wipe(left)">
                                      <p:cBhvr>
                                        <p:cTn id="7" dur="500"/>
                                        <p:tgtEl>
                                          <p:spTgt spid="277"/>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274"/>
                                        </p:tgtEl>
                                        <p:attrNameLst>
                                          <p:attrName>style.visibility</p:attrName>
                                        </p:attrNameLst>
                                      </p:cBhvr>
                                      <p:to>
                                        <p:strVal val="visible"/>
                                      </p:to>
                                    </p:set>
                                    <p:anim calcmode="lin" valueType="num">
                                      <p:cBhvr>
                                        <p:cTn id="11" dur="1000" fill="hold"/>
                                        <p:tgtEl>
                                          <p:spTgt spid="274"/>
                                        </p:tgtEl>
                                        <p:attrNameLst>
                                          <p:attrName>ppt_x</p:attrName>
                                        </p:attrNameLst>
                                      </p:cBhvr>
                                      <p:tavLst>
                                        <p:tav tm="0">
                                          <p:val>
                                            <p:strVal val="#ppt_x"/>
                                          </p:val>
                                        </p:tav>
                                        <p:tav tm="100000">
                                          <p:val>
                                            <p:strVal val="#ppt_x"/>
                                          </p:val>
                                        </p:tav>
                                      </p:tavLst>
                                    </p:anim>
                                    <p:anim calcmode="lin" valueType="num">
                                      <p:cBhvr>
                                        <p:cTn id="12" dur="1000" fill="hold"/>
                                        <p:tgtEl>
                                          <p:spTgt spid="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2" animBg="1" advAuto="0"/>
      <p:bldP spid="277" grpId="1"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hank you for your attention!"/>
          <p:cNvSpPr txBox="1"/>
          <p:nvPr/>
        </p:nvSpPr>
        <p:spPr>
          <a:xfrm>
            <a:off x="2522537" y="1998662"/>
            <a:ext cx="7146926"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600" b="1">
                <a:latin typeface="Arial"/>
                <a:ea typeface="Arial"/>
                <a:cs typeface="Arial"/>
                <a:sym typeface="Arial"/>
              </a:defRPr>
            </a:lvl1pPr>
          </a:lstStyle>
          <a:p>
            <a:r>
              <a:rPr lang="es-ES" dirty="0"/>
              <a:t>¡Gracias por tu atención!</a:t>
            </a:r>
            <a:endParaRPr dirty="0"/>
          </a:p>
        </p:txBody>
      </p:sp>
      <p:sp>
        <p:nvSpPr>
          <p:cNvPr id="284" name="With the support of the Erasmus+ programme of the European Union. This document and its contents reflects the views only of the authors, and the Commission cannot be held responsible for any use which may be made of the information contained therein."/>
          <p:cNvSpPr txBox="1"/>
          <p:nvPr/>
        </p:nvSpPr>
        <p:spPr>
          <a:xfrm>
            <a:off x="2771775" y="6170612"/>
            <a:ext cx="8505825" cy="624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vl1pPr>
          </a:lstStyle>
          <a:p>
            <a:r>
              <a:t>With the support of the Erasmus+ programme of the European Union. This document and its contents reflects the views only of the authors, and the Commission cannot be held responsible for any use which may be made of the information contained therein.</a:t>
            </a:r>
          </a:p>
        </p:txBody>
      </p:sp>
      <p:pic>
        <p:nvPicPr>
          <p:cNvPr id="285"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286" name="image.png" descr="image.png"/>
          <p:cNvPicPr>
            <a:picLocks noChangeAspect="1"/>
          </p:cNvPicPr>
          <p:nvPr/>
        </p:nvPicPr>
        <p:blipFill>
          <a:blip r:embed="rId3"/>
          <a:stretch>
            <a:fillRect/>
          </a:stretch>
        </p:blipFill>
        <p:spPr>
          <a:xfrm>
            <a:off x="3836987" y="417512"/>
            <a:ext cx="4518026" cy="1411288"/>
          </a:xfrm>
          <a:prstGeom prst="rect">
            <a:avLst/>
          </a:prstGeom>
          <a:ln w="12700">
            <a:miter lim="400000"/>
          </a:ln>
        </p:spPr>
      </p:pic>
      <p:pic>
        <p:nvPicPr>
          <p:cNvPr id="287" name="image.png" descr="image.png"/>
          <p:cNvPicPr>
            <a:picLocks noChangeAspect="1"/>
          </p:cNvPicPr>
          <p:nvPr/>
        </p:nvPicPr>
        <p:blipFill>
          <a:blip r:embed="rId4"/>
          <a:stretch>
            <a:fillRect/>
          </a:stretch>
        </p:blipFill>
        <p:spPr>
          <a:xfrm>
            <a:off x="-92075" y="2984500"/>
            <a:ext cx="12192000" cy="284638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84"/>
                                        </p:tgtEl>
                                        <p:attrNameLst>
                                          <p:attrName>style.visibility</p:attrName>
                                        </p:attrNameLst>
                                      </p:cBhvr>
                                      <p:to>
                                        <p:strVal val="visible"/>
                                      </p:to>
                                    </p:set>
                                    <p:animEffect transition="in" filter="dissolve">
                                      <p:cBhvr>
                                        <p:cTn id="7" dur="500"/>
                                        <p:tgtEl>
                                          <p:spTgt spid="284"/>
                                        </p:tgtEl>
                                      </p:cBhvr>
                                    </p:animEffect>
                                  </p:childTnLst>
                                </p:cTn>
                              </p:par>
                            </p:childTnLst>
                          </p:cTn>
                        </p:par>
                        <p:par>
                          <p:cTn id="8" fill="hold">
                            <p:stCondLst>
                              <p:cond delay="500"/>
                            </p:stCondLst>
                            <p:childTnLst>
                              <p:par>
                                <p:cTn id="9" presetID="19" presetClass="entr" presetSubtype="10" fill="hold" grpId="2" nodeType="afterEffect">
                                  <p:stCondLst>
                                    <p:cond delay="0"/>
                                  </p:stCondLst>
                                  <p:iterate>
                                    <p:tmAbs val="0"/>
                                  </p:iterate>
                                  <p:childTnLst>
                                    <p:set>
                                      <p:cBhvr>
                                        <p:cTn id="10" fill="hold"/>
                                        <p:tgtEl>
                                          <p:spTgt spid="286"/>
                                        </p:tgtEl>
                                        <p:attrNameLst>
                                          <p:attrName>style.visibility</p:attrName>
                                        </p:attrNameLst>
                                      </p:cBhvr>
                                      <p:to>
                                        <p:strVal val="visible"/>
                                      </p:to>
                                    </p:set>
                                    <p:anim calcmode="lin" valueType="num">
                                      <p:cBhvr>
                                        <p:cTn id="11" dur="2000" fill="hold"/>
                                        <p:tgtEl>
                                          <p:spTgt spid="286"/>
                                        </p:tgtEl>
                                        <p:attrNameLst>
                                          <p:attrName>ppt_w</p:attrName>
                                        </p:attrNameLst>
                                      </p:cBhvr>
                                      <p:tavLst>
                                        <p:tav tm="0" fmla="#ppt_w*sin(2.5*pi*$)">
                                          <p:val>
                                            <p:fltVal val="0"/>
                                          </p:val>
                                        </p:tav>
                                        <p:tav tm="100000">
                                          <p:val>
                                            <p:fltVal val="1"/>
                                          </p:val>
                                        </p:tav>
                                      </p:tavLst>
                                    </p:anim>
                                    <p:anim calcmode="lin" valueType="num">
                                      <p:cBhvr>
                                        <p:cTn id="12" dur="2000" fill="hold"/>
                                        <p:tgtEl>
                                          <p:spTgt spid="28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1" animBg="1" advAuto="0"/>
      <p:bldP spid="286"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87"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88" name="image.png" descr="image.png"/>
          <p:cNvPicPr>
            <a:picLocks noChangeAspect="1"/>
          </p:cNvPicPr>
          <p:nvPr/>
        </p:nvPicPr>
        <p:blipFill>
          <a:blip r:embed="rId4"/>
          <a:stretch>
            <a:fillRect/>
          </a:stretch>
        </p:blipFill>
        <p:spPr>
          <a:xfrm>
            <a:off x="293687" y="438150"/>
            <a:ext cx="3902076" cy="1219200"/>
          </a:xfrm>
          <a:prstGeom prst="rect">
            <a:avLst/>
          </a:prstGeom>
          <a:ln w="12700">
            <a:miter lim="400000"/>
          </a:ln>
        </p:spPr>
      </p:pic>
      <p:sp>
        <p:nvSpPr>
          <p:cNvPr id="89" name="Contents of the module"/>
          <p:cNvSpPr txBox="1"/>
          <p:nvPr/>
        </p:nvSpPr>
        <p:spPr>
          <a:xfrm>
            <a:off x="5234665" y="678180"/>
            <a:ext cx="6372896" cy="76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4400">
                <a:latin typeface="Arial Rounded MT Bold"/>
                <a:ea typeface="Arial Rounded MT Bold"/>
                <a:cs typeface="Arial Rounded MT Bold"/>
                <a:sym typeface="Arial Rounded MT Bold"/>
              </a:defRPr>
            </a:lvl1pPr>
          </a:lstStyle>
          <a:p>
            <a:r>
              <a:rPr dirty="0" err="1"/>
              <a:t>Conten</a:t>
            </a:r>
            <a:r>
              <a:rPr lang="es-ES" dirty="0"/>
              <a:t>idos del módulo</a:t>
            </a:r>
            <a:endParaRPr dirty="0"/>
          </a:p>
        </p:txBody>
      </p:sp>
      <p:sp>
        <p:nvSpPr>
          <p:cNvPr id="90" name="Unit 1: Pitch your start-up!…"/>
          <p:cNvSpPr txBox="1"/>
          <p:nvPr/>
        </p:nvSpPr>
        <p:spPr>
          <a:xfrm>
            <a:off x="379809" y="1917610"/>
            <a:ext cx="5473964" cy="4368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indent="80962">
              <a:lnSpc>
                <a:spcPct val="150000"/>
              </a:lnSpc>
              <a:defRPr sz="2600">
                <a:latin typeface="Arial Rounded MT Bold"/>
                <a:ea typeface="Arial Rounded MT Bold"/>
                <a:cs typeface="Arial Rounded MT Bold"/>
                <a:sym typeface="Arial Rounded MT Bold"/>
              </a:defRPr>
            </a:pPr>
            <a:r>
              <a:rPr dirty="0"/>
              <a:t>Uni</a:t>
            </a:r>
            <a:r>
              <a:rPr lang="es-ES" dirty="0"/>
              <a:t>dad</a:t>
            </a:r>
            <a:r>
              <a:rPr dirty="0"/>
              <a:t> 1: </a:t>
            </a:r>
            <a:r>
              <a:rPr lang="es-ES" dirty="0"/>
              <a:t>Presenta tu empresa</a:t>
            </a:r>
            <a:endParaRPr dirty="0"/>
          </a:p>
          <a:p>
            <a:pPr indent="80962">
              <a:lnSpc>
                <a:spcPct val="150000"/>
              </a:lnSpc>
              <a:defRPr sz="2600">
                <a:latin typeface="Arial Rounded MT Bold"/>
                <a:ea typeface="Arial Rounded MT Bold"/>
                <a:cs typeface="Arial Rounded MT Bold"/>
                <a:sym typeface="Arial Rounded MT Bold"/>
              </a:defRPr>
            </a:pPr>
            <a:r>
              <a:rPr dirty="0"/>
              <a:t> </a:t>
            </a:r>
          </a:p>
          <a:p>
            <a:pPr marL="330199" indent="-330199">
              <a:lnSpc>
                <a:spcPct val="150000"/>
              </a:lnSpc>
              <a:buSzPct val="100000"/>
              <a:buChar char="✦"/>
              <a:defRPr sz="2600">
                <a:latin typeface="Arial"/>
                <a:ea typeface="Arial"/>
                <a:cs typeface="Arial"/>
                <a:sym typeface="Arial"/>
              </a:defRPr>
            </a:pPr>
            <a:r>
              <a:rPr lang="es-ES" dirty="0"/>
              <a:t>¿Cómo presentar el discurso?</a:t>
            </a:r>
          </a:p>
          <a:p>
            <a:pPr marL="330199" indent="-330199">
              <a:lnSpc>
                <a:spcPct val="150000"/>
              </a:lnSpc>
              <a:buSzPct val="100000"/>
              <a:buChar char="✦"/>
              <a:defRPr sz="2600">
                <a:latin typeface="Arial"/>
                <a:ea typeface="Arial"/>
                <a:cs typeface="Arial"/>
                <a:sym typeface="Arial"/>
              </a:defRPr>
            </a:pPr>
            <a:r>
              <a:rPr lang="es-ES" dirty="0"/>
              <a:t> ¿Por qué es tan fundamental el DAC?</a:t>
            </a:r>
            <a:endParaRPr dirty="0"/>
          </a:p>
          <a:p>
            <a:pPr marL="330199" indent="-330199">
              <a:lnSpc>
                <a:spcPct val="150000"/>
              </a:lnSpc>
              <a:buSzPct val="100000"/>
              <a:buChar char="✦"/>
              <a:defRPr sz="2600">
                <a:latin typeface="Arial"/>
                <a:ea typeface="Arial"/>
                <a:cs typeface="Arial"/>
                <a:sym typeface="Arial"/>
              </a:defRPr>
            </a:pPr>
            <a:r>
              <a:rPr lang="es-ES" dirty="0"/>
              <a:t>Cómo construir un DAC efectivo</a:t>
            </a:r>
            <a:endParaRPr dirty="0"/>
          </a:p>
        </p:txBody>
      </p:sp>
      <p:sp>
        <p:nvSpPr>
          <p:cNvPr id="91" name="Unit 2: The Javelin Board…"/>
          <p:cNvSpPr txBox="1"/>
          <p:nvPr/>
        </p:nvSpPr>
        <p:spPr>
          <a:xfrm>
            <a:off x="6196362" y="1917610"/>
            <a:ext cx="5473965" cy="4368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indent="80962">
              <a:lnSpc>
                <a:spcPct val="150000"/>
              </a:lnSpc>
              <a:defRPr sz="2600">
                <a:latin typeface="Arial Rounded MT Bold"/>
                <a:ea typeface="Arial Rounded MT Bold"/>
                <a:cs typeface="Arial Rounded MT Bold"/>
                <a:sym typeface="Arial Rounded MT Bold"/>
              </a:defRPr>
            </a:pPr>
            <a:r>
              <a:rPr dirty="0"/>
              <a:t>Uni</a:t>
            </a:r>
            <a:r>
              <a:rPr lang="es-ES" dirty="0"/>
              <a:t>dad</a:t>
            </a:r>
            <a:r>
              <a:rPr dirty="0"/>
              <a:t> 2: </a:t>
            </a:r>
            <a:r>
              <a:rPr lang="es-ES" dirty="0"/>
              <a:t>El</a:t>
            </a:r>
            <a:r>
              <a:rPr dirty="0"/>
              <a:t> Javelin Board</a:t>
            </a:r>
          </a:p>
          <a:p>
            <a:pPr indent="80962">
              <a:lnSpc>
                <a:spcPct val="150000"/>
              </a:lnSpc>
              <a:defRPr sz="2600">
                <a:latin typeface="Arial Rounded MT Bold"/>
                <a:ea typeface="Arial Rounded MT Bold"/>
                <a:cs typeface="Arial Rounded MT Bold"/>
                <a:sym typeface="Arial Rounded MT Bold"/>
              </a:defRPr>
            </a:pPr>
            <a:r>
              <a:rPr dirty="0"/>
              <a:t> </a:t>
            </a:r>
          </a:p>
          <a:p>
            <a:pPr marL="330199" indent="-330199">
              <a:lnSpc>
                <a:spcPct val="150000"/>
              </a:lnSpc>
              <a:buSzPct val="100000"/>
              <a:buChar char="✦"/>
              <a:defRPr sz="2600">
                <a:latin typeface="Arial"/>
                <a:ea typeface="Arial"/>
                <a:cs typeface="Arial"/>
                <a:sym typeface="Arial"/>
              </a:defRPr>
            </a:pPr>
            <a:r>
              <a:rPr dirty="0"/>
              <a:t>P</a:t>
            </a:r>
            <a:r>
              <a:rPr lang="es-ES" dirty="0" err="1"/>
              <a:t>ropósito</a:t>
            </a:r>
            <a:r>
              <a:rPr lang="es-ES" dirty="0"/>
              <a:t> y funcionamiento</a:t>
            </a:r>
            <a:endParaRPr dirty="0"/>
          </a:p>
          <a:p>
            <a:pPr marL="330199" indent="-330199">
              <a:lnSpc>
                <a:spcPct val="150000"/>
              </a:lnSpc>
              <a:buSzPct val="100000"/>
              <a:buChar char="✦"/>
              <a:defRPr sz="2600">
                <a:latin typeface="Arial"/>
                <a:ea typeface="Arial"/>
                <a:cs typeface="Arial"/>
                <a:sym typeface="Arial"/>
              </a:defRPr>
            </a:pPr>
            <a:r>
              <a:rPr dirty="0"/>
              <a:t>L</a:t>
            </a:r>
            <a:r>
              <a:rPr lang="es-ES" dirty="0" err="1"/>
              <a:t>ado</a:t>
            </a:r>
            <a:r>
              <a:rPr lang="es-ES" dirty="0"/>
              <a:t> izquierdo</a:t>
            </a:r>
            <a:r>
              <a:rPr dirty="0"/>
              <a:t>: </a:t>
            </a:r>
            <a:r>
              <a:rPr lang="es-ES" dirty="0"/>
              <a:t>Á</a:t>
            </a:r>
            <a:r>
              <a:rPr dirty="0"/>
              <a:t>rea</a:t>
            </a:r>
            <a:r>
              <a:rPr lang="es-ES" dirty="0"/>
              <a:t> de lluvia de ideas</a:t>
            </a:r>
            <a:endParaRPr dirty="0"/>
          </a:p>
          <a:p>
            <a:pPr marL="330199" indent="-330199">
              <a:lnSpc>
                <a:spcPct val="150000"/>
              </a:lnSpc>
              <a:buSzPct val="100000"/>
              <a:buChar char="✦"/>
              <a:defRPr sz="2600">
                <a:latin typeface="Arial"/>
                <a:ea typeface="Arial"/>
                <a:cs typeface="Arial"/>
                <a:sym typeface="Arial"/>
              </a:defRPr>
            </a:pPr>
            <a:r>
              <a:rPr lang="es-ES" dirty="0"/>
              <a:t>Lado derecho</a:t>
            </a:r>
            <a:r>
              <a:rPr dirty="0"/>
              <a:t>: </a:t>
            </a:r>
            <a:r>
              <a:rPr lang="es-ES" dirty="0"/>
              <a:t>Á</a:t>
            </a:r>
            <a:r>
              <a:rPr dirty="0"/>
              <a:t>rea</a:t>
            </a:r>
            <a:r>
              <a:rPr lang="es-ES" dirty="0"/>
              <a:t> de ejecución</a:t>
            </a:r>
            <a:endParaRPr dirty="0"/>
          </a:p>
          <a:p>
            <a:pPr marL="330199" indent="-330199">
              <a:lnSpc>
                <a:spcPct val="150000"/>
              </a:lnSpc>
              <a:buSzPct val="100000"/>
              <a:buChar char="✦"/>
              <a:defRPr sz="2600">
                <a:latin typeface="Arial"/>
                <a:ea typeface="Arial"/>
                <a:cs typeface="Arial"/>
                <a:sym typeface="Arial"/>
              </a:defRPr>
            </a:pPr>
            <a:r>
              <a:rPr lang="es-ES" dirty="0"/>
              <a:t>Parte inferior</a:t>
            </a:r>
            <a:r>
              <a:rPr dirty="0"/>
              <a:t>: </a:t>
            </a:r>
            <a:r>
              <a:rPr lang="es-ES" dirty="0"/>
              <a:t>Sal del edificio</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88"/>
                                        </p:tgtEl>
                                        <p:attrNameLst>
                                          <p:attrName>style.visibility</p:attrName>
                                        </p:attrNameLst>
                                      </p:cBhvr>
                                      <p:to>
                                        <p:strVal val="visible"/>
                                      </p:to>
                                    </p:set>
                                    <p:animEffect transition="in" filter="wipe(left)">
                                      <p:cBhvr>
                                        <p:cTn id="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Unit 1: Pitch Your Start-up!"/>
          <p:cNvSpPr txBox="1"/>
          <p:nvPr/>
        </p:nvSpPr>
        <p:spPr>
          <a:xfrm>
            <a:off x="4195763" y="413670"/>
            <a:ext cx="7097167"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r>
              <a:rPr dirty="0"/>
              <a:t>Uni</a:t>
            </a:r>
            <a:r>
              <a:rPr lang="es-ES" dirty="0"/>
              <a:t>dad</a:t>
            </a:r>
            <a:r>
              <a:rPr dirty="0"/>
              <a:t> 1: P</a:t>
            </a:r>
            <a:r>
              <a:rPr lang="es-ES" dirty="0" err="1"/>
              <a:t>resenta</a:t>
            </a:r>
            <a:r>
              <a:rPr lang="es-ES" dirty="0"/>
              <a:t> tu empresa</a:t>
            </a:r>
            <a:endParaRPr dirty="0"/>
          </a:p>
        </p:txBody>
      </p:sp>
      <p:pic>
        <p:nvPicPr>
          <p:cNvPr id="94"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95"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96"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97" name="A pitch is a speech or an act that attempt to persuade someone of:…"/>
          <p:cNvSpPr txBox="1"/>
          <p:nvPr/>
        </p:nvSpPr>
        <p:spPr>
          <a:xfrm>
            <a:off x="899070" y="2251482"/>
            <a:ext cx="10393860" cy="38318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700">
                <a:latin typeface="Arial"/>
                <a:ea typeface="Arial"/>
                <a:cs typeface="Arial"/>
                <a:sym typeface="Arial"/>
              </a:defRPr>
            </a:pPr>
            <a:r>
              <a:rPr lang="es-ES" dirty="0"/>
              <a:t>La</a:t>
            </a:r>
            <a:r>
              <a:rPr lang="es-ES" b="1" dirty="0"/>
              <a:t> presentación </a:t>
            </a:r>
            <a:r>
              <a:rPr lang="es-ES" dirty="0"/>
              <a:t>es un discurso o acto que trata de persuadir a alguien de</a:t>
            </a:r>
            <a:r>
              <a:rPr dirty="0"/>
              <a:t>:</a:t>
            </a:r>
          </a:p>
          <a:p>
            <a:pPr marL="270710" indent="-270710">
              <a:buSzPct val="100000"/>
              <a:buChar char="-"/>
              <a:defRPr sz="2700">
                <a:latin typeface="Arial"/>
                <a:ea typeface="Arial"/>
                <a:cs typeface="Arial"/>
                <a:sym typeface="Arial"/>
              </a:defRPr>
            </a:pPr>
            <a:r>
              <a:rPr lang="es-ES" dirty="0"/>
              <a:t>La validez de una idea</a:t>
            </a:r>
            <a:endParaRPr dirty="0"/>
          </a:p>
          <a:p>
            <a:pPr marL="270710" indent="-270710">
              <a:buSzPct val="100000"/>
              <a:buChar char="-"/>
              <a:defRPr sz="2700">
                <a:latin typeface="Arial"/>
                <a:ea typeface="Arial"/>
                <a:cs typeface="Arial"/>
                <a:sym typeface="Arial"/>
              </a:defRPr>
            </a:pPr>
            <a:r>
              <a:rPr lang="es-ES" dirty="0"/>
              <a:t>O una cualidad de un producto o servicio</a:t>
            </a:r>
            <a:endParaRPr dirty="0"/>
          </a:p>
          <a:p>
            <a:pPr>
              <a:defRPr sz="2700">
                <a:latin typeface="Arial"/>
                <a:ea typeface="Arial"/>
                <a:cs typeface="Arial"/>
                <a:sym typeface="Arial"/>
              </a:defRPr>
            </a:pPr>
            <a:endParaRPr dirty="0"/>
          </a:p>
          <a:p>
            <a:pPr>
              <a:defRPr sz="2700">
                <a:latin typeface="Arial"/>
                <a:ea typeface="Arial"/>
                <a:cs typeface="Arial"/>
                <a:sym typeface="Arial"/>
              </a:defRPr>
            </a:pPr>
            <a:r>
              <a:rPr lang="es-ES" dirty="0"/>
              <a:t>Para hacer que la persona se incline por</a:t>
            </a:r>
            <a:r>
              <a:rPr dirty="0"/>
              <a:t>:</a:t>
            </a:r>
          </a:p>
          <a:p>
            <a:pPr marL="270710" indent="-270710">
              <a:buSzPct val="100000"/>
              <a:buChar char="•"/>
              <a:defRPr sz="2700">
                <a:latin typeface="Arial"/>
                <a:ea typeface="Arial"/>
                <a:cs typeface="Arial"/>
                <a:sym typeface="Arial"/>
              </a:defRPr>
            </a:pPr>
            <a:r>
              <a:rPr lang="es-ES" dirty="0"/>
              <a:t>I</a:t>
            </a:r>
            <a:r>
              <a:rPr dirty="0"/>
              <a:t>n</a:t>
            </a:r>
            <a:r>
              <a:rPr lang="es-ES" dirty="0" err="1"/>
              <a:t>vertir</a:t>
            </a:r>
            <a:r>
              <a:rPr lang="es-ES" dirty="0"/>
              <a:t> en un negocio,</a:t>
            </a:r>
            <a:r>
              <a:rPr dirty="0"/>
              <a:t> </a:t>
            </a:r>
          </a:p>
          <a:p>
            <a:pPr marL="270710" indent="-270710">
              <a:buSzPct val="100000"/>
              <a:buChar char="•"/>
              <a:defRPr sz="2700">
                <a:latin typeface="Arial"/>
                <a:ea typeface="Arial"/>
                <a:cs typeface="Arial"/>
                <a:sym typeface="Arial"/>
              </a:defRPr>
            </a:pPr>
            <a:r>
              <a:rPr lang="es-ES" dirty="0"/>
              <a:t>Colaborar con la empresa,</a:t>
            </a:r>
            <a:r>
              <a:rPr dirty="0"/>
              <a:t> </a:t>
            </a:r>
          </a:p>
          <a:p>
            <a:pPr marL="270710" indent="-270710">
              <a:buSzPct val="100000"/>
              <a:buChar char="•"/>
              <a:defRPr sz="2700">
                <a:latin typeface="Arial"/>
                <a:ea typeface="Arial"/>
                <a:cs typeface="Arial"/>
                <a:sym typeface="Arial"/>
              </a:defRPr>
            </a:pPr>
            <a:r>
              <a:rPr lang="es-ES" dirty="0"/>
              <a:t>Comprar un producto o servicio</a:t>
            </a:r>
            <a:r>
              <a:rPr dirty="0"/>
              <a:t>.</a:t>
            </a:r>
          </a:p>
        </p:txBody>
      </p:sp>
      <p:sp>
        <p:nvSpPr>
          <p:cNvPr id="98" name="1.1 How to Pitch?"/>
          <p:cNvSpPr txBox="1"/>
          <p:nvPr/>
        </p:nvSpPr>
        <p:spPr>
          <a:xfrm>
            <a:off x="4525161" y="1482437"/>
            <a:ext cx="6942156"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pPr algn="ctr"/>
            <a:r>
              <a:rPr dirty="0"/>
              <a:t>1.1 </a:t>
            </a:r>
            <a:r>
              <a:rPr lang="es-ES" dirty="0"/>
              <a:t>¿Cómo presentar el discurso</a:t>
            </a:r>
            <a:r>
              <a:rPr dirty="0"/>
              <a:t>?</a:t>
            </a:r>
          </a:p>
        </p:txBody>
      </p:sp>
      <p:pic>
        <p:nvPicPr>
          <p:cNvPr id="99" name="1880053-200.png" descr="1880053-200.png"/>
          <p:cNvPicPr>
            <a:picLocks noChangeAspect="1"/>
          </p:cNvPicPr>
          <p:nvPr/>
        </p:nvPicPr>
        <p:blipFill>
          <a:blip r:embed="rId5"/>
          <a:stretch>
            <a:fillRect/>
          </a:stretch>
        </p:blipFill>
        <p:spPr>
          <a:xfrm>
            <a:off x="8252395" y="3429000"/>
            <a:ext cx="2540001" cy="2540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93"/>
                                        </p:tgtEl>
                                        <p:attrNameLst>
                                          <p:attrName>style.visibility</p:attrName>
                                        </p:attrNameLst>
                                      </p:cBhvr>
                                      <p:to>
                                        <p:strVal val="visible"/>
                                      </p:to>
                                    </p:set>
                                    <p:anim calcmode="lin" valueType="num">
                                      <p:cBhvr>
                                        <p:cTn id="11" dur="1000" fill="hold"/>
                                        <p:tgtEl>
                                          <p:spTgt spid="93"/>
                                        </p:tgtEl>
                                        <p:attrNameLst>
                                          <p:attrName>ppt_x</p:attrName>
                                        </p:attrNameLst>
                                      </p:cBhvr>
                                      <p:tavLst>
                                        <p:tav tm="0">
                                          <p:val>
                                            <p:strVal val="#ppt_x"/>
                                          </p:val>
                                        </p:tav>
                                        <p:tav tm="100000">
                                          <p:val>
                                            <p:strVal val="#ppt_x"/>
                                          </p:val>
                                        </p:tav>
                                      </p:tavLst>
                                    </p:anim>
                                    <p:anim calcmode="lin" valueType="num">
                                      <p:cBhvr>
                                        <p:cTn id="12" dur="10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2" animBg="1" advAuto="0"/>
      <p:bldP spid="96"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Unit 1: Pitch Your Start-up!"/>
          <p:cNvSpPr txBox="1"/>
          <p:nvPr/>
        </p:nvSpPr>
        <p:spPr>
          <a:xfrm>
            <a:off x="4350774" y="530225"/>
            <a:ext cx="7138219"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pPr algn="l"/>
            <a:r>
              <a:rPr lang="es-ES" dirty="0"/>
              <a:t>Unidad 1: Presenta tu empresa</a:t>
            </a:r>
          </a:p>
          <a:p>
            <a:pPr algn="l"/>
            <a:endParaRPr dirty="0"/>
          </a:p>
        </p:txBody>
      </p:sp>
      <p:pic>
        <p:nvPicPr>
          <p:cNvPr id="102"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103"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104"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105" name="!!! Different situation need different kind of Pitches !!!!…"/>
          <p:cNvSpPr txBox="1"/>
          <p:nvPr/>
        </p:nvSpPr>
        <p:spPr>
          <a:xfrm>
            <a:off x="899070" y="2341879"/>
            <a:ext cx="10393860" cy="3416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700" b="1">
                <a:solidFill>
                  <a:srgbClr val="FF2600"/>
                </a:solidFill>
                <a:latin typeface="Arial"/>
                <a:ea typeface="Arial"/>
                <a:cs typeface="Arial"/>
                <a:sym typeface="Arial"/>
              </a:defRPr>
            </a:pPr>
            <a:r>
              <a:rPr lang="es-ES" dirty="0"/>
              <a:t>¡¡¡</a:t>
            </a:r>
            <a:r>
              <a:rPr dirty="0"/>
              <a:t> </a:t>
            </a:r>
            <a:r>
              <a:rPr lang="es-ES" dirty="0"/>
              <a:t>Situaciones diferentes requieren tipos de discursos diferentes </a:t>
            </a:r>
            <a:r>
              <a:rPr dirty="0"/>
              <a:t>!!!!</a:t>
            </a:r>
          </a:p>
          <a:p>
            <a:pPr>
              <a:defRPr sz="2700">
                <a:latin typeface="Arial"/>
                <a:ea typeface="Arial"/>
                <a:cs typeface="Arial"/>
                <a:sym typeface="Arial"/>
              </a:defRPr>
            </a:pPr>
            <a:endParaRPr dirty="0"/>
          </a:p>
          <a:p>
            <a:pPr>
              <a:defRPr sz="2700">
                <a:latin typeface="Arial"/>
                <a:ea typeface="Arial"/>
                <a:cs typeface="Arial"/>
                <a:sym typeface="Arial"/>
              </a:defRPr>
            </a:pPr>
            <a:r>
              <a:rPr lang="es-ES" dirty="0"/>
              <a:t>En tu equipaje de comunicación siempre debes tener preparados al menos tres planes de presentación diferentes:</a:t>
            </a:r>
            <a:endParaRPr dirty="0"/>
          </a:p>
          <a:p>
            <a:pPr marL="1413710" lvl="3" indent="-270710">
              <a:buSzPct val="100000"/>
              <a:buChar char="•"/>
              <a:defRPr sz="2700">
                <a:latin typeface="Arial"/>
                <a:ea typeface="Arial"/>
                <a:cs typeface="Arial"/>
                <a:sym typeface="Arial"/>
              </a:defRPr>
            </a:pPr>
            <a:r>
              <a:rPr dirty="0"/>
              <a:t>E</a:t>
            </a:r>
            <a:r>
              <a:rPr lang="es-ES" dirty="0"/>
              <a:t>l discurso de ascensor,</a:t>
            </a:r>
            <a:r>
              <a:rPr dirty="0"/>
              <a:t> </a:t>
            </a:r>
          </a:p>
          <a:p>
            <a:pPr marL="1413710" lvl="3" indent="-270710">
              <a:buSzPct val="100000"/>
              <a:buChar char="•"/>
              <a:defRPr sz="2700">
                <a:latin typeface="Arial"/>
                <a:ea typeface="Arial"/>
                <a:cs typeface="Arial"/>
                <a:sym typeface="Arial"/>
              </a:defRPr>
            </a:pPr>
            <a:r>
              <a:rPr lang="es-ES" dirty="0"/>
              <a:t>El discurso de dos o tres oraciones</a:t>
            </a:r>
            <a:r>
              <a:rPr dirty="0"/>
              <a:t>, </a:t>
            </a:r>
          </a:p>
          <a:p>
            <a:pPr marL="1413710" lvl="3" indent="-270710">
              <a:buSzPct val="100000"/>
              <a:buChar char="•"/>
              <a:defRPr sz="2700">
                <a:latin typeface="Arial"/>
                <a:ea typeface="Arial"/>
                <a:cs typeface="Arial"/>
                <a:sym typeface="Arial"/>
              </a:defRPr>
            </a:pPr>
            <a:r>
              <a:rPr lang="es-ES" dirty="0"/>
              <a:t>El discurso de alto concepto</a:t>
            </a:r>
            <a:r>
              <a:rPr dirty="0"/>
              <a:t>.</a:t>
            </a:r>
          </a:p>
        </p:txBody>
      </p:sp>
      <p:sp>
        <p:nvSpPr>
          <p:cNvPr id="106" name="1.1 How to Pitch?"/>
          <p:cNvSpPr txBox="1"/>
          <p:nvPr/>
        </p:nvSpPr>
        <p:spPr>
          <a:xfrm>
            <a:off x="4622491" y="1690506"/>
            <a:ext cx="6872748"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pPr algn="ctr"/>
            <a:r>
              <a:rPr lang="es-ES" dirty="0"/>
              <a:t>1.1 ¿Cómo presentar el discurso?</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101"/>
                                        </p:tgtEl>
                                        <p:attrNameLst>
                                          <p:attrName>style.visibility</p:attrName>
                                        </p:attrNameLst>
                                      </p:cBhvr>
                                      <p:to>
                                        <p:strVal val="visible"/>
                                      </p:to>
                                    </p:set>
                                    <p:anim calcmode="lin" valueType="num">
                                      <p:cBhvr>
                                        <p:cTn id="11" dur="1000" fill="hold"/>
                                        <p:tgtEl>
                                          <p:spTgt spid="101"/>
                                        </p:tgtEl>
                                        <p:attrNameLst>
                                          <p:attrName>ppt_x</p:attrName>
                                        </p:attrNameLst>
                                      </p:cBhvr>
                                      <p:tavLst>
                                        <p:tav tm="0">
                                          <p:val>
                                            <p:strVal val="#ppt_x"/>
                                          </p:val>
                                        </p:tav>
                                        <p:tav tm="100000">
                                          <p:val>
                                            <p:strVal val="#ppt_x"/>
                                          </p:val>
                                        </p:tav>
                                      </p:tavLst>
                                    </p:anim>
                                    <p:anim calcmode="lin" valueType="num">
                                      <p:cBhvr>
                                        <p:cTn id="12" dur="1000" fill="hold"/>
                                        <p:tgtEl>
                                          <p:spTgt spid="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2" animBg="1" advAuto="0"/>
      <p:bldP spid="104"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Unit 1: Pitch Your Start-up!"/>
          <p:cNvSpPr txBox="1"/>
          <p:nvPr/>
        </p:nvSpPr>
        <p:spPr>
          <a:xfrm>
            <a:off x="4646867" y="555625"/>
            <a:ext cx="6960113"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pPr algn="l"/>
            <a:r>
              <a:rPr lang="es-ES" dirty="0"/>
              <a:t>Unidad 1: Presenta tu empresa</a:t>
            </a:r>
          </a:p>
        </p:txBody>
      </p:sp>
      <p:pic>
        <p:nvPicPr>
          <p:cNvPr id="109"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110"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111"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112" name="Elevator Pitch…"/>
          <p:cNvSpPr txBox="1"/>
          <p:nvPr/>
        </p:nvSpPr>
        <p:spPr>
          <a:xfrm>
            <a:off x="1861302" y="2286923"/>
            <a:ext cx="9378668" cy="34906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700" b="1">
                <a:latin typeface="Arial"/>
                <a:ea typeface="Arial"/>
                <a:cs typeface="Arial"/>
                <a:sym typeface="Arial"/>
              </a:defRPr>
            </a:pPr>
            <a:r>
              <a:rPr lang="es-ES" dirty="0"/>
              <a:t>Discurso de ascensor</a:t>
            </a:r>
            <a:endParaRPr dirty="0"/>
          </a:p>
          <a:p>
            <a:pPr>
              <a:defRPr sz="2200">
                <a:latin typeface="Arial"/>
                <a:ea typeface="Arial"/>
                <a:cs typeface="Arial"/>
                <a:sym typeface="Arial"/>
              </a:defRPr>
            </a:pPr>
            <a:endParaRPr dirty="0"/>
          </a:p>
          <a:p>
            <a:pPr>
              <a:defRPr sz="2200">
                <a:latin typeface="Arial"/>
                <a:ea typeface="Arial"/>
                <a:cs typeface="Arial"/>
                <a:sym typeface="Arial"/>
              </a:defRPr>
            </a:pPr>
            <a:r>
              <a:rPr lang="es-ES" dirty="0"/>
              <a:t>Un discurso que puedas transmitir en el tiempo que tardas en coger un ascensor junto a tu cliente o inversor potencial</a:t>
            </a:r>
            <a:r>
              <a:rPr dirty="0"/>
              <a:t>.</a:t>
            </a:r>
          </a:p>
          <a:p>
            <a:pPr>
              <a:defRPr sz="2200">
                <a:latin typeface="Arial"/>
                <a:ea typeface="Arial"/>
                <a:cs typeface="Arial"/>
                <a:sym typeface="Arial"/>
              </a:defRPr>
            </a:pPr>
            <a:endParaRPr dirty="0"/>
          </a:p>
          <a:p>
            <a:pPr>
              <a:defRPr sz="2200">
                <a:latin typeface="Arial"/>
                <a:ea typeface="Arial"/>
                <a:cs typeface="Arial"/>
                <a:sym typeface="Arial"/>
              </a:defRPr>
            </a:pPr>
            <a:r>
              <a:rPr lang="es-ES" dirty="0"/>
              <a:t>Un discurso, imagen general</a:t>
            </a:r>
            <a:r>
              <a:rPr dirty="0"/>
              <a:t>, </a:t>
            </a:r>
            <a:r>
              <a:rPr lang="es-ES" dirty="0"/>
              <a:t>o un video que explique:</a:t>
            </a:r>
            <a:r>
              <a:rPr dirty="0"/>
              <a:t> </a:t>
            </a:r>
          </a:p>
          <a:p>
            <a:pPr marL="200526" indent="-200526">
              <a:buSzPct val="100000"/>
              <a:buChar char="•"/>
              <a:defRPr sz="2200">
                <a:latin typeface="Arial"/>
                <a:ea typeface="Arial"/>
                <a:cs typeface="Arial"/>
                <a:sym typeface="Arial"/>
              </a:defRPr>
            </a:pPr>
            <a:r>
              <a:rPr lang="es-ES" dirty="0"/>
              <a:t>Quién eres, qué es tu producto (o servicio) </a:t>
            </a:r>
            <a:endParaRPr dirty="0"/>
          </a:p>
          <a:p>
            <a:pPr marL="200526" indent="-200526">
              <a:buSzPct val="100000"/>
              <a:buChar char="•"/>
              <a:defRPr sz="2200">
                <a:latin typeface="Arial"/>
                <a:ea typeface="Arial"/>
                <a:cs typeface="Arial"/>
                <a:sym typeface="Arial"/>
              </a:defRPr>
            </a:pPr>
            <a:r>
              <a:rPr lang="es-ES" dirty="0"/>
              <a:t>El objetivo de tu empresa, qué hace tu producto</a:t>
            </a:r>
            <a:endParaRPr dirty="0"/>
          </a:p>
          <a:p>
            <a:pPr marL="200526" indent="-200526">
              <a:buSzPct val="100000"/>
              <a:buChar char="•"/>
              <a:defRPr sz="2200">
                <a:latin typeface="Arial"/>
                <a:ea typeface="Arial"/>
                <a:cs typeface="Arial"/>
                <a:sym typeface="Arial"/>
              </a:defRPr>
            </a:pPr>
            <a:r>
              <a:rPr lang="es-ES" dirty="0"/>
              <a:t>Por qué eres diferente (</a:t>
            </a:r>
            <a:r>
              <a:rPr dirty="0"/>
              <a:t>o</a:t>
            </a:r>
            <a:r>
              <a:rPr lang="es-ES" dirty="0"/>
              <a:t> tu producto, servicio lo es</a:t>
            </a:r>
            <a:r>
              <a:rPr dirty="0"/>
              <a:t>) </a:t>
            </a:r>
          </a:p>
          <a:p>
            <a:pPr marL="200526" indent="-200526">
              <a:buSzPct val="100000"/>
              <a:buChar char="•"/>
              <a:defRPr sz="2200">
                <a:latin typeface="Arial"/>
                <a:ea typeface="Arial"/>
                <a:cs typeface="Arial"/>
                <a:sym typeface="Arial"/>
              </a:defRPr>
            </a:pPr>
            <a:r>
              <a:rPr lang="es-ES" dirty="0"/>
              <a:t>Cómo se hará tu trabajo, producto o servicio</a:t>
            </a:r>
            <a:endParaRPr dirty="0"/>
          </a:p>
        </p:txBody>
      </p:sp>
      <p:sp>
        <p:nvSpPr>
          <p:cNvPr id="113" name="1.1 How to Pitch?"/>
          <p:cNvSpPr txBox="1"/>
          <p:nvPr/>
        </p:nvSpPr>
        <p:spPr>
          <a:xfrm>
            <a:off x="4763729" y="1467802"/>
            <a:ext cx="6843251"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pPr algn="ctr"/>
            <a:r>
              <a:rPr lang="es-ES" dirty="0"/>
              <a:t>1.1 ¿Cómo presentar el discurso?</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11"/>
                                        </p:tgtEl>
                                        <p:attrNameLst>
                                          <p:attrName>style.visibility</p:attrName>
                                        </p:attrNameLst>
                                      </p:cBhvr>
                                      <p:to>
                                        <p:strVal val="visible"/>
                                      </p:to>
                                    </p:set>
                                    <p:animEffect transition="in" filter="wipe(left)">
                                      <p:cBhvr>
                                        <p:cTn id="7" dur="500"/>
                                        <p:tgtEl>
                                          <p:spTgt spid="111"/>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108"/>
                                        </p:tgtEl>
                                        <p:attrNameLst>
                                          <p:attrName>style.visibility</p:attrName>
                                        </p:attrNameLst>
                                      </p:cBhvr>
                                      <p:to>
                                        <p:strVal val="visible"/>
                                      </p:to>
                                    </p:set>
                                    <p:anim calcmode="lin" valueType="num">
                                      <p:cBhvr>
                                        <p:cTn id="11" dur="1000" fill="hold"/>
                                        <p:tgtEl>
                                          <p:spTgt spid="108"/>
                                        </p:tgtEl>
                                        <p:attrNameLst>
                                          <p:attrName>ppt_x</p:attrName>
                                        </p:attrNameLst>
                                      </p:cBhvr>
                                      <p:tavLst>
                                        <p:tav tm="0">
                                          <p:val>
                                            <p:strVal val="#ppt_x"/>
                                          </p:val>
                                        </p:tav>
                                        <p:tav tm="100000">
                                          <p:val>
                                            <p:strVal val="#ppt_x"/>
                                          </p:val>
                                        </p:tav>
                                      </p:tavLst>
                                    </p:anim>
                                    <p:anim calcmode="lin" valueType="num">
                                      <p:cBhvr>
                                        <p:cTn id="12" dur="1000" fill="hold"/>
                                        <p:tgtEl>
                                          <p:spTgt spid="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2" animBg="1" advAuto="0"/>
      <p:bldP spid="111"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Unit 1: Pitch Your Start-up!"/>
          <p:cNvSpPr txBox="1"/>
          <p:nvPr/>
        </p:nvSpPr>
        <p:spPr>
          <a:xfrm>
            <a:off x="4734231" y="540384"/>
            <a:ext cx="7329949"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pPr algn="l"/>
            <a:r>
              <a:rPr lang="es-ES" dirty="0"/>
              <a:t>Unidad 1: Presenta tu empresa</a:t>
            </a:r>
          </a:p>
        </p:txBody>
      </p:sp>
      <p:pic>
        <p:nvPicPr>
          <p:cNvPr id="116"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117"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118"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119" name="Two/three sentence Pitch - a…"/>
          <p:cNvSpPr txBox="1"/>
          <p:nvPr/>
        </p:nvSpPr>
        <p:spPr>
          <a:xfrm>
            <a:off x="2167941" y="2546320"/>
            <a:ext cx="8054949" cy="2925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700" b="1">
                <a:latin typeface="Arial"/>
                <a:ea typeface="Arial"/>
                <a:cs typeface="Arial"/>
                <a:sym typeface="Arial"/>
              </a:defRPr>
            </a:pPr>
            <a:r>
              <a:rPr lang="es-ES" dirty="0"/>
              <a:t>Discurso de dos o tres oraciones</a:t>
            </a:r>
            <a:r>
              <a:rPr dirty="0"/>
              <a:t> - a</a:t>
            </a:r>
          </a:p>
          <a:p>
            <a:pPr>
              <a:defRPr sz="2700">
                <a:latin typeface="Arial"/>
                <a:ea typeface="Arial"/>
                <a:cs typeface="Arial"/>
                <a:sym typeface="Arial"/>
              </a:defRPr>
            </a:pPr>
            <a:endParaRPr lang="es-ES" dirty="0"/>
          </a:p>
          <a:p>
            <a:pPr>
              <a:defRPr sz="2700">
                <a:latin typeface="Arial"/>
                <a:ea typeface="Arial"/>
                <a:cs typeface="Arial"/>
                <a:sym typeface="Arial"/>
              </a:defRPr>
            </a:pPr>
            <a:r>
              <a:rPr lang="es-ES" dirty="0"/>
              <a:t>Un discurso que parece una respuesta espontánea, pero en realidad ESTÁ LEJOS DE SERLO.</a:t>
            </a:r>
            <a:endParaRPr dirty="0"/>
          </a:p>
          <a:p>
            <a:pPr>
              <a:defRPr sz="2700">
                <a:latin typeface="Arial"/>
                <a:ea typeface="Arial"/>
                <a:cs typeface="Arial"/>
                <a:sym typeface="Arial"/>
              </a:defRPr>
            </a:pPr>
            <a:endParaRPr dirty="0"/>
          </a:p>
          <a:p>
            <a:pPr algn="ctr">
              <a:defRPr sz="2700" b="1" i="1">
                <a:solidFill>
                  <a:srgbClr val="FF2600"/>
                </a:solidFill>
                <a:latin typeface="Arial"/>
                <a:ea typeface="Arial"/>
                <a:cs typeface="Arial"/>
                <a:sym typeface="Arial"/>
              </a:defRPr>
            </a:pPr>
            <a:r>
              <a:rPr lang="es-ES" dirty="0"/>
              <a:t>¡¡¡ Para ser efectivo debes estar preparado</a:t>
            </a:r>
            <a:r>
              <a:rPr dirty="0"/>
              <a:t> !!!</a:t>
            </a:r>
          </a:p>
        </p:txBody>
      </p:sp>
      <p:sp>
        <p:nvSpPr>
          <p:cNvPr id="120" name="1.1 How to Pitch?"/>
          <p:cNvSpPr txBox="1"/>
          <p:nvPr/>
        </p:nvSpPr>
        <p:spPr>
          <a:xfrm>
            <a:off x="4734232" y="1467802"/>
            <a:ext cx="6916994"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pPr algn="ctr"/>
            <a:r>
              <a:rPr lang="es-ES" dirty="0"/>
              <a:t>1.1 ¿Cómo presentar el discurso?</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115"/>
                                        </p:tgtEl>
                                        <p:attrNameLst>
                                          <p:attrName>style.visibility</p:attrName>
                                        </p:attrNameLst>
                                      </p:cBhvr>
                                      <p:to>
                                        <p:strVal val="visible"/>
                                      </p:to>
                                    </p:set>
                                    <p:anim calcmode="lin" valueType="num">
                                      <p:cBhvr>
                                        <p:cTn id="11" dur="1000" fill="hold"/>
                                        <p:tgtEl>
                                          <p:spTgt spid="115"/>
                                        </p:tgtEl>
                                        <p:attrNameLst>
                                          <p:attrName>ppt_x</p:attrName>
                                        </p:attrNameLst>
                                      </p:cBhvr>
                                      <p:tavLst>
                                        <p:tav tm="0">
                                          <p:val>
                                            <p:strVal val="#ppt_x"/>
                                          </p:val>
                                        </p:tav>
                                        <p:tav tm="100000">
                                          <p:val>
                                            <p:strVal val="#ppt_x"/>
                                          </p:val>
                                        </p:tav>
                                      </p:tavLst>
                                    </p:anim>
                                    <p:anim calcmode="lin" valueType="num">
                                      <p:cBhvr>
                                        <p:cTn id="12" dur="10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2" animBg="1" advAuto="0"/>
      <p:bldP spid="118"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Unit 1: Pitch Your Start-up!"/>
          <p:cNvSpPr txBox="1"/>
          <p:nvPr/>
        </p:nvSpPr>
        <p:spPr>
          <a:xfrm>
            <a:off x="4562669" y="540384"/>
            <a:ext cx="733564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pPr algn="l"/>
            <a:r>
              <a:rPr lang="es-ES" dirty="0"/>
              <a:t>Unidad 1: Presenta tu empresa</a:t>
            </a:r>
          </a:p>
        </p:txBody>
      </p:sp>
      <p:pic>
        <p:nvPicPr>
          <p:cNvPr id="123"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124"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125"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126" name="Two/three sentence Pitch - b…"/>
          <p:cNvSpPr txBox="1"/>
          <p:nvPr/>
        </p:nvSpPr>
        <p:spPr>
          <a:xfrm>
            <a:off x="2597149" y="2429935"/>
            <a:ext cx="8125656" cy="34589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700" b="1">
                <a:latin typeface="Arial"/>
                <a:ea typeface="Arial"/>
                <a:cs typeface="Arial"/>
                <a:sym typeface="Arial"/>
              </a:defRPr>
            </a:pPr>
            <a:r>
              <a:rPr lang="es-ES" dirty="0"/>
              <a:t>Discurso de dos o tres oraciones - b</a:t>
            </a:r>
          </a:p>
          <a:p>
            <a:pPr>
              <a:defRPr sz="2700">
                <a:latin typeface="Arial"/>
                <a:ea typeface="Arial"/>
                <a:cs typeface="Arial"/>
                <a:sym typeface="Arial"/>
              </a:defRPr>
            </a:pPr>
            <a:endParaRPr lang="es-ES" dirty="0"/>
          </a:p>
          <a:p>
            <a:pPr algn="just">
              <a:defRPr sz="2200" b="1" i="1">
                <a:latin typeface="Arial"/>
                <a:ea typeface="Arial"/>
                <a:cs typeface="Arial"/>
                <a:sym typeface="Arial"/>
              </a:defRPr>
            </a:pPr>
            <a:r>
              <a:rPr lang="es-ES" dirty="0"/>
              <a:t>Primera oración</a:t>
            </a:r>
            <a:endParaRPr dirty="0"/>
          </a:p>
          <a:p>
            <a:pPr algn="just">
              <a:defRPr sz="2200" i="1">
                <a:latin typeface="Arial"/>
                <a:ea typeface="Arial"/>
                <a:cs typeface="Arial"/>
                <a:sym typeface="Arial"/>
              </a:defRPr>
            </a:pPr>
            <a:r>
              <a:rPr lang="es-ES" dirty="0"/>
              <a:t>Explica lo que haces: un resumen completo pero breve de lo que hace u ofrece tu empresa</a:t>
            </a:r>
            <a:endParaRPr dirty="0"/>
          </a:p>
          <a:p>
            <a:pPr algn="just">
              <a:defRPr sz="2200" i="1">
                <a:latin typeface="Arial"/>
                <a:ea typeface="Arial"/>
                <a:cs typeface="Arial"/>
                <a:sym typeface="Arial"/>
              </a:defRPr>
            </a:pPr>
            <a:endParaRPr dirty="0"/>
          </a:p>
          <a:p>
            <a:pPr algn="just">
              <a:defRPr sz="2200" b="1" i="1">
                <a:latin typeface="Arial"/>
                <a:ea typeface="Arial"/>
                <a:cs typeface="Arial"/>
                <a:sym typeface="Arial"/>
              </a:defRPr>
            </a:pPr>
            <a:r>
              <a:rPr lang="es-ES" dirty="0"/>
              <a:t>Segunda oración</a:t>
            </a:r>
            <a:endParaRPr dirty="0"/>
          </a:p>
          <a:p>
            <a:pPr algn="just">
              <a:defRPr sz="2200" i="1">
                <a:latin typeface="Arial"/>
                <a:ea typeface="Arial"/>
                <a:cs typeface="Arial"/>
                <a:sym typeface="Arial"/>
              </a:defRPr>
            </a:pPr>
            <a:r>
              <a:rPr lang="es-ES" dirty="0"/>
              <a:t>Debes establecer lo que quieres lograr y por qué TU, TUS PRODUCTOS o SERVICIOS son diferentes, y mejores, que los de tus competidores</a:t>
            </a:r>
            <a:r>
              <a:rPr dirty="0"/>
              <a:t> </a:t>
            </a:r>
          </a:p>
        </p:txBody>
      </p:sp>
      <p:sp>
        <p:nvSpPr>
          <p:cNvPr id="127" name="1.1 How to Pitch?"/>
          <p:cNvSpPr txBox="1"/>
          <p:nvPr/>
        </p:nvSpPr>
        <p:spPr>
          <a:xfrm>
            <a:off x="4879910" y="1467802"/>
            <a:ext cx="6858000"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pPr algn="ctr"/>
            <a:r>
              <a:rPr lang="es-ES" dirty="0"/>
              <a:t>1.1 ¿Cómo presentar el discurso?</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25"/>
                                        </p:tgtEl>
                                        <p:attrNameLst>
                                          <p:attrName>style.visibility</p:attrName>
                                        </p:attrNameLst>
                                      </p:cBhvr>
                                      <p:to>
                                        <p:strVal val="visible"/>
                                      </p:to>
                                    </p:set>
                                    <p:animEffect transition="in" filter="wipe(left)">
                                      <p:cBhvr>
                                        <p:cTn id="7" dur="500"/>
                                        <p:tgtEl>
                                          <p:spTgt spid="125"/>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122"/>
                                        </p:tgtEl>
                                        <p:attrNameLst>
                                          <p:attrName>style.visibility</p:attrName>
                                        </p:attrNameLst>
                                      </p:cBhvr>
                                      <p:to>
                                        <p:strVal val="visible"/>
                                      </p:to>
                                    </p:set>
                                    <p:anim calcmode="lin" valueType="num">
                                      <p:cBhvr>
                                        <p:cTn id="11" dur="1000" fill="hold"/>
                                        <p:tgtEl>
                                          <p:spTgt spid="122"/>
                                        </p:tgtEl>
                                        <p:attrNameLst>
                                          <p:attrName>ppt_x</p:attrName>
                                        </p:attrNameLst>
                                      </p:cBhvr>
                                      <p:tavLst>
                                        <p:tav tm="0">
                                          <p:val>
                                            <p:strVal val="#ppt_x"/>
                                          </p:val>
                                        </p:tav>
                                        <p:tav tm="100000">
                                          <p:val>
                                            <p:strVal val="#ppt_x"/>
                                          </p:val>
                                        </p:tav>
                                      </p:tavLst>
                                    </p:anim>
                                    <p:anim calcmode="lin" valueType="num">
                                      <p:cBhvr>
                                        <p:cTn id="12" dur="1000" fill="hold"/>
                                        <p:tgtEl>
                                          <p:spTgt spid="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2" animBg="1" advAuto="0"/>
      <p:bldP spid="125"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Unit 1: Pitch Your Start-up!"/>
          <p:cNvSpPr txBox="1"/>
          <p:nvPr/>
        </p:nvSpPr>
        <p:spPr>
          <a:xfrm>
            <a:off x="4488023" y="540384"/>
            <a:ext cx="7410289"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pPr algn="l"/>
            <a:r>
              <a:rPr lang="es-ES" dirty="0"/>
              <a:t>Unidad 1: Presenta tu empresa</a:t>
            </a:r>
          </a:p>
        </p:txBody>
      </p:sp>
      <p:pic>
        <p:nvPicPr>
          <p:cNvPr id="130"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131"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132"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133" name="Two/three sentence Pitch - c…"/>
          <p:cNvSpPr txBox="1"/>
          <p:nvPr/>
        </p:nvSpPr>
        <p:spPr>
          <a:xfrm>
            <a:off x="2244725" y="2648560"/>
            <a:ext cx="8995245" cy="27673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700" b="1">
                <a:latin typeface="Arial"/>
                <a:ea typeface="Arial"/>
                <a:cs typeface="Arial"/>
                <a:sym typeface="Arial"/>
              </a:defRPr>
            </a:pPr>
            <a:r>
              <a:rPr lang="es-ES" dirty="0"/>
              <a:t>Discurso de dos o tres oraciones </a:t>
            </a:r>
            <a:r>
              <a:rPr dirty="0"/>
              <a:t>- c</a:t>
            </a:r>
          </a:p>
          <a:p>
            <a:pPr>
              <a:defRPr sz="2000">
                <a:latin typeface="Arial"/>
                <a:ea typeface="Arial"/>
                <a:cs typeface="Arial"/>
                <a:sym typeface="Arial"/>
              </a:defRPr>
            </a:pPr>
            <a:endParaRPr dirty="0"/>
          </a:p>
          <a:p>
            <a:pPr algn="ctr">
              <a:defRPr sz="2000">
                <a:latin typeface="Arial"/>
                <a:ea typeface="Arial"/>
                <a:cs typeface="Arial"/>
                <a:sym typeface="Arial"/>
              </a:defRPr>
            </a:pPr>
            <a:endParaRPr dirty="0"/>
          </a:p>
          <a:p>
            <a:pPr algn="ctr">
              <a:defRPr sz="2400" b="1" i="1">
                <a:solidFill>
                  <a:srgbClr val="FF2600"/>
                </a:solidFill>
                <a:latin typeface="Arial"/>
                <a:ea typeface="Arial"/>
                <a:cs typeface="Arial"/>
                <a:sym typeface="Arial"/>
              </a:defRPr>
            </a:pPr>
            <a:r>
              <a:rPr dirty="0"/>
              <a:t>!!! </a:t>
            </a:r>
            <a:r>
              <a:rPr lang="es-ES" dirty="0"/>
              <a:t>Intenta ser lo más específico posible en la segunda oración</a:t>
            </a:r>
            <a:r>
              <a:rPr dirty="0"/>
              <a:t> !!!</a:t>
            </a:r>
          </a:p>
          <a:p>
            <a:pPr algn="just">
              <a:defRPr sz="2000" b="1" i="1">
                <a:latin typeface="Arial"/>
                <a:ea typeface="Arial"/>
                <a:cs typeface="Arial"/>
                <a:sym typeface="Arial"/>
              </a:defRPr>
            </a:pPr>
            <a:endParaRPr dirty="0"/>
          </a:p>
          <a:p>
            <a:pPr algn="ctr">
              <a:defRPr sz="2000">
                <a:latin typeface="Arial"/>
                <a:ea typeface="Arial"/>
                <a:cs typeface="Arial"/>
                <a:sym typeface="Arial"/>
              </a:defRPr>
            </a:pPr>
            <a:r>
              <a:rPr lang="es-ES" dirty="0"/>
              <a:t>¡Quieres que la otra persona te recuerde y (si lo haces bien) hacer que se pregunte si necesita lo que tú haces</a:t>
            </a:r>
            <a:r>
              <a:rPr dirty="0"/>
              <a:t>!</a:t>
            </a:r>
          </a:p>
        </p:txBody>
      </p:sp>
      <p:sp>
        <p:nvSpPr>
          <p:cNvPr id="134" name="1.1 How to Pitch?"/>
          <p:cNvSpPr txBox="1"/>
          <p:nvPr/>
        </p:nvSpPr>
        <p:spPr>
          <a:xfrm>
            <a:off x="4889241" y="1467802"/>
            <a:ext cx="6885991"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pPr algn="ctr"/>
            <a:r>
              <a:rPr lang="es-ES" dirty="0"/>
              <a:t>1.1 ¿Cómo presentar el discurso?</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32"/>
                                        </p:tgtEl>
                                        <p:attrNameLst>
                                          <p:attrName>style.visibility</p:attrName>
                                        </p:attrNameLst>
                                      </p:cBhvr>
                                      <p:to>
                                        <p:strVal val="visible"/>
                                      </p:to>
                                    </p:set>
                                    <p:animEffect transition="in" filter="wipe(left)">
                                      <p:cBhvr>
                                        <p:cTn id="7" dur="500"/>
                                        <p:tgtEl>
                                          <p:spTgt spid="132"/>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129"/>
                                        </p:tgtEl>
                                        <p:attrNameLst>
                                          <p:attrName>style.visibility</p:attrName>
                                        </p:attrNameLst>
                                      </p:cBhvr>
                                      <p:to>
                                        <p:strVal val="visible"/>
                                      </p:to>
                                    </p:set>
                                    <p:anim calcmode="lin" valueType="num">
                                      <p:cBhvr>
                                        <p:cTn id="11" dur="1000" fill="hold"/>
                                        <p:tgtEl>
                                          <p:spTgt spid="129"/>
                                        </p:tgtEl>
                                        <p:attrNameLst>
                                          <p:attrName>ppt_x</p:attrName>
                                        </p:attrNameLst>
                                      </p:cBhvr>
                                      <p:tavLst>
                                        <p:tav tm="0">
                                          <p:val>
                                            <p:strVal val="#ppt_x"/>
                                          </p:val>
                                        </p:tav>
                                        <p:tav tm="100000">
                                          <p:val>
                                            <p:strVal val="#ppt_x"/>
                                          </p:val>
                                        </p:tav>
                                      </p:tavLst>
                                    </p:anim>
                                    <p:anim calcmode="lin" valueType="num">
                                      <p:cBhvr>
                                        <p:cTn id="12" dur="1000" fill="hold"/>
                                        <p:tgtEl>
                                          <p:spTgt spid="1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2" animBg="1" advAuto="0"/>
      <p:bldP spid="132" grpId="1" animBg="1" advAuto="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69AFDC"/>
      </a:accent1>
      <a:accent2>
        <a:srgbClr val="69C8C3"/>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69AFDC"/>
      </a:accent1>
      <a:accent2>
        <a:srgbClr val="69C8C3"/>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192</TotalTime>
  <Words>1902</Words>
  <Application>Microsoft Office PowerPoint</Application>
  <PresentationFormat>Panorámica</PresentationFormat>
  <Paragraphs>240</Paragraphs>
  <Slides>29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vt:lpstr>
      <vt:lpstr>Arial Rounded MT Bold</vt:lpstr>
      <vt:lpstr>Calibri</vt:lpstr>
      <vt:lpstr>Raleway Light</vt:lpstr>
      <vt:lpstr>Raleway Regular</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Dulce Rodriguez Ortiz</cp:lastModifiedBy>
  <cp:revision>27</cp:revision>
  <dcterms:modified xsi:type="dcterms:W3CDTF">2020-12-04T08:44:07Z</dcterms:modified>
</cp:coreProperties>
</file>