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95"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1"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Raleway" panose="020B0604020202020204" charset="0"/>
      <p:regular r:id="rId48"/>
      <p:bold r:id="rId49"/>
      <p:italic r:id="rId50"/>
      <p:boldItalic r:id="rId51"/>
    </p:embeddedFont>
    <p:embeddedFont>
      <p:font typeface="Raleway Thin"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ODtvlzSvkTWAdSSanqZlIgHrU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Fernandez" initials="EF" lastIdx="1" clrIdx="0">
    <p:extLst>
      <p:ext uri="{19B8F6BF-5375-455C-9EA6-DF929625EA0E}">
        <p15:presenceInfo xmlns:p15="http://schemas.microsoft.com/office/powerpoint/2012/main" userId="e0eaf3740d449d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840"/>
    <a:srgbClr val="2F5CA2"/>
    <a:srgbClr val="F9FAFC"/>
    <a:srgbClr val="34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714C-EE9D-4E58-AAD4-4DB84D4945E7}" v="11" dt="2020-10-06T10:28:01.846"/>
  </p1510:revLst>
</p1510:revInfo>
</file>

<file path=ppt/tableStyles.xml><?xml version="1.0" encoding="utf-8"?>
<a:tblStyleLst xmlns:a="http://schemas.openxmlformats.org/drawingml/2006/main" def="{50E35A3D-3988-4E9A-BC07-7FC6C5C1A2C8}">
  <a:tblStyle styleId="{50E35A3D-3988-4E9A-BC07-7FC6C5C1A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421AC-824C-4B51-AFB0-AD003B1F60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5755714C-EE9D-4E58-AAD4-4DB84D4945E7}"/>
    <pc:docChg chg="undo custSel modSld">
      <pc:chgData name="Esteban Fernandez" userId="e0eaf3740d449d9c" providerId="LiveId" clId="{5755714C-EE9D-4E58-AAD4-4DB84D4945E7}" dt="2020-10-06T10:28:01.846" v="54"/>
      <pc:docMkLst>
        <pc:docMk/>
      </pc:docMkLst>
      <pc:sldChg chg="modSp mod">
        <pc:chgData name="Esteban Fernandez" userId="e0eaf3740d449d9c" providerId="LiveId" clId="{5755714C-EE9D-4E58-AAD4-4DB84D4945E7}" dt="2020-10-06T10:27:35.849" v="53" actId="6549"/>
        <pc:sldMkLst>
          <pc:docMk/>
          <pc:sldMk cId="0" sldId="267"/>
        </pc:sldMkLst>
        <pc:spChg chg="mod">
          <ac:chgData name="Esteban Fernandez" userId="e0eaf3740d449d9c" providerId="LiveId" clId="{5755714C-EE9D-4E58-AAD4-4DB84D4945E7}" dt="2020-10-06T10:27:35.849" v="53" actId="6549"/>
          <ac:spMkLst>
            <pc:docMk/>
            <pc:sldMk cId="0" sldId="267"/>
            <ac:spMk id="141" creationId="{00000000-0000-0000-0000-000000000000}"/>
          </ac:spMkLst>
        </pc:spChg>
      </pc:sldChg>
      <pc:sldChg chg="modSp mod addCm modCm">
        <pc:chgData name="Esteban Fernandez" userId="e0eaf3740d449d9c" providerId="LiveId" clId="{5755714C-EE9D-4E58-AAD4-4DB84D4945E7}" dt="2020-10-06T10:28:01.846" v="54"/>
        <pc:sldMkLst>
          <pc:docMk/>
          <pc:sldMk cId="0" sldId="268"/>
        </pc:sldMkLst>
        <pc:spChg chg="mod">
          <ac:chgData name="Esteban Fernandez" userId="e0eaf3740d449d9c" providerId="LiveId" clId="{5755714C-EE9D-4E58-AAD4-4DB84D4945E7}" dt="2020-10-06T10:27:26.721" v="43" actId="20577"/>
          <ac:spMkLst>
            <pc:docMk/>
            <pc:sldMk cId="0" sldId="268"/>
            <ac:spMk id="153" creationId="{00000000-0000-0000-0000-000000000000}"/>
          </ac:spMkLst>
        </pc:spChg>
      </pc:sldChg>
      <pc:sldChg chg="modSp mod">
        <pc:chgData name="Esteban Fernandez" userId="e0eaf3740d449d9c" providerId="LiveId" clId="{5755714C-EE9D-4E58-AAD4-4DB84D4945E7}" dt="2020-10-06T10:19:30.983" v="16" actId="2"/>
        <pc:sldMkLst>
          <pc:docMk/>
          <pc:sldMk cId="0" sldId="275"/>
        </pc:sldMkLst>
        <pc:spChg chg="mod">
          <ac:chgData name="Esteban Fernandez" userId="e0eaf3740d449d9c" providerId="LiveId" clId="{5755714C-EE9D-4E58-AAD4-4DB84D4945E7}" dt="2020-10-06T10:19:30.983" v="16" actId="2"/>
          <ac:spMkLst>
            <pc:docMk/>
            <pc:sldMk cId="0" sldId="275"/>
            <ac:spMk id="226" creationId="{00000000-0000-0000-0000-000000000000}"/>
          </ac:spMkLst>
        </pc:spChg>
      </pc:sldChg>
      <pc:sldChg chg="modSp mod">
        <pc:chgData name="Esteban Fernandez" userId="e0eaf3740d449d9c" providerId="LiveId" clId="{5755714C-EE9D-4E58-AAD4-4DB84D4945E7}" dt="2020-10-06T10:19:30.814" v="15" actId="2"/>
        <pc:sldMkLst>
          <pc:docMk/>
          <pc:sldMk cId="0" sldId="277"/>
        </pc:sldMkLst>
        <pc:graphicFrameChg chg="modGraphic">
          <ac:chgData name="Esteban Fernandez" userId="e0eaf3740d449d9c" providerId="LiveId" clId="{5755714C-EE9D-4E58-AAD4-4DB84D4945E7}" dt="2020-10-06T10:19:30.814" v="15" actId="2"/>
          <ac:graphicFrameMkLst>
            <pc:docMk/>
            <pc:sldMk cId="0" sldId="277"/>
            <ac:graphicFrameMk id="245" creationId="{00000000-0000-0000-0000-000000000000}"/>
          </ac:graphicFrameMkLst>
        </pc:graphicFrameChg>
      </pc:sldChg>
      <pc:sldChg chg="modSp mod">
        <pc:chgData name="Esteban Fernandez" userId="e0eaf3740d449d9c" providerId="LiveId" clId="{5755714C-EE9D-4E58-AAD4-4DB84D4945E7}" dt="2020-10-06T10:21:53.609" v="22" actId="207"/>
        <pc:sldMkLst>
          <pc:docMk/>
          <pc:sldMk cId="0" sldId="283"/>
        </pc:sldMkLst>
        <pc:spChg chg="mod">
          <ac:chgData name="Esteban Fernandez" userId="e0eaf3740d449d9c" providerId="LiveId" clId="{5755714C-EE9D-4E58-AAD4-4DB84D4945E7}" dt="2020-10-06T10:21:53.609" v="22" actId="207"/>
          <ac:spMkLst>
            <pc:docMk/>
            <pc:sldMk cId="0" sldId="283"/>
            <ac:spMk id="310" creationId="{00000000-0000-0000-0000-000000000000}"/>
          </ac:spMkLst>
        </pc:spChg>
      </pc:sldChg>
      <pc:sldChg chg="modSp mod">
        <pc:chgData name="Esteban Fernandez" userId="e0eaf3740d449d9c" providerId="LiveId" clId="{5755714C-EE9D-4E58-AAD4-4DB84D4945E7}" dt="2020-10-06T10:22:06.845" v="26" actId="207"/>
        <pc:sldMkLst>
          <pc:docMk/>
          <pc:sldMk cId="0" sldId="284"/>
        </pc:sldMkLst>
        <pc:spChg chg="mod">
          <ac:chgData name="Esteban Fernandez" userId="e0eaf3740d449d9c" providerId="LiveId" clId="{5755714C-EE9D-4E58-AAD4-4DB84D4945E7}" dt="2020-10-06T10:22:06.845" v="26" actId="207"/>
          <ac:spMkLst>
            <pc:docMk/>
            <pc:sldMk cId="0" sldId="284"/>
            <ac:spMk id="325" creationId="{00000000-0000-0000-0000-000000000000}"/>
          </ac:spMkLst>
        </pc:spChg>
      </pc:sldChg>
      <pc:sldChg chg="modSp mod">
        <pc:chgData name="Esteban Fernandez" userId="e0eaf3740d449d9c" providerId="LiveId" clId="{5755714C-EE9D-4E58-AAD4-4DB84D4945E7}" dt="2020-10-06T10:19:29.995" v="11" actId="2"/>
        <pc:sldMkLst>
          <pc:docMk/>
          <pc:sldMk cId="0" sldId="285"/>
        </pc:sldMkLst>
        <pc:spChg chg="mod">
          <ac:chgData name="Esteban Fernandez" userId="e0eaf3740d449d9c" providerId="LiveId" clId="{5755714C-EE9D-4E58-AAD4-4DB84D4945E7}" dt="2020-10-06T10:19:29.995" v="11" actId="2"/>
          <ac:spMkLst>
            <pc:docMk/>
            <pc:sldMk cId="0" sldId="285"/>
            <ac:spMk id="337" creationId="{00000000-0000-0000-0000-000000000000}"/>
          </ac:spMkLst>
        </pc:spChg>
      </pc:sldChg>
      <pc:sldChg chg="modSp mod">
        <pc:chgData name="Esteban Fernandez" userId="e0eaf3740d449d9c" providerId="LiveId" clId="{5755714C-EE9D-4E58-AAD4-4DB84D4945E7}" dt="2020-10-06T10:22:23.143" v="28" actId="207"/>
        <pc:sldMkLst>
          <pc:docMk/>
          <pc:sldMk cId="0" sldId="287"/>
        </pc:sldMkLst>
        <pc:spChg chg="mod">
          <ac:chgData name="Esteban Fernandez" userId="e0eaf3740d449d9c" providerId="LiveId" clId="{5755714C-EE9D-4E58-AAD4-4DB84D4945E7}" dt="2020-10-06T10:22:23.143" v="28" actId="207"/>
          <ac:spMkLst>
            <pc:docMk/>
            <pc:sldMk cId="0" sldId="287"/>
            <ac:spMk id="357" creationId="{00000000-0000-0000-0000-000000000000}"/>
          </ac:spMkLst>
        </pc:spChg>
      </pc:sldChg>
      <pc:sldChg chg="modSp mod">
        <pc:chgData name="Esteban Fernandez" userId="e0eaf3740d449d9c" providerId="LiveId" clId="{5755714C-EE9D-4E58-AAD4-4DB84D4945E7}" dt="2020-10-06T10:22:50.285" v="31" actId="207"/>
        <pc:sldMkLst>
          <pc:docMk/>
          <pc:sldMk cId="0" sldId="288"/>
        </pc:sldMkLst>
        <pc:spChg chg="mod">
          <ac:chgData name="Esteban Fernandez" userId="e0eaf3740d449d9c" providerId="LiveId" clId="{5755714C-EE9D-4E58-AAD4-4DB84D4945E7}" dt="2020-10-06T10:22:50.285" v="31" actId="207"/>
          <ac:spMkLst>
            <pc:docMk/>
            <pc:sldMk cId="0" sldId="288"/>
            <ac:spMk id="3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siness.tutsplus.com/tutorials/define-analyze-a-market-opportunity--cms-318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9f1de2ff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16" name="Google Shape;116;g99f1de2f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9f1de2ff6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25" name="Google Shape;125;g99f1de2f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f1de2ff6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35" name="Google Shape;135;g99f1de2f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1de2ff6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47" name="Google Shape;147;g99f1de2f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9f1de2ff6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59" name="Google Shape;159;g99f1de2f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9f1de2ff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91" name="Google Shape;191;g99f1de2f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f1de2ff6_0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0" name="Google Shape;200;g99f1de2ff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f1de2ff6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9" name="Google Shape;209;g99f1de2ff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9f1de2ff6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0" name="Google Shape;220;g99f1de2ff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9f1de2ff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9" name="Google Shape;229;g99f1de2f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9f1de2ff6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8" name="Google Shape;238;g99f1de2ff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9f1de2ff6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48" name="Google Shape;248;g99f1de2f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9f1de2ff6_0_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58" name="Google Shape;258;g99f1de2f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07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363c714d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77" name="Google Shape;277;g5363c714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3637bb0d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0" name="Google Shape;50;g53637bb0d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63c714d0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90" name="Google Shape;290;g5363c714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363c714d0_0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03" name="Google Shape;303;g5363c714d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363c714d0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18" name="Google Shape;318;g5363c714d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363c714d0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29" name="Google Shape;329;g5363c71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63c714d0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40" name="Google Shape;340;g5363c714d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363c714d0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51" name="Google Shape;351;g5363c714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363c714d0_0_1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62" name="Google Shape;362;g5363c714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63c714d0_0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73" name="Google Shape;373;g5363c714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3637bb0de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59" name="Google Shape;59;g53637bb0d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2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637bb0de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https://business.tutsplus.com/tutorials/define-analyze-a-market-opportunity--cms-31875</a:t>
            </a:r>
            <a:r>
              <a:rPr lang="en-US" sz="1800" dirty="0">
                <a:solidFill>
                  <a:schemeClr val="dk1"/>
                </a:solidFill>
                <a:latin typeface="Arial"/>
                <a:ea typeface="Arial"/>
                <a:cs typeface="Arial"/>
                <a:sym typeface="Arial"/>
              </a:rPr>
              <a:t> </a:t>
            </a:r>
            <a:endParaRPr sz="300" dirty="0"/>
          </a:p>
        </p:txBody>
      </p:sp>
      <p:sp>
        <p:nvSpPr>
          <p:cNvPr id="69" name="Google Shape;69;g53637bb0d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637bb0de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78" name="Google Shape;78;g53637bb0de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3637bb0de_1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8" name="Google Shape;88;g53637bb0d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63c714d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97" name="Google Shape;97;g5363c714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f1de2ff6_0_1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07" name="Google Shape;107;g99f1de2ff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
  <p:cSld name="Default 0">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
  <p:cSld name="Default 0 2">
    <p:spTree>
      <p:nvGrpSpPr>
        <p:cNvPr id="1" name="Shape 13"/>
        <p:cNvGrpSpPr/>
        <p:nvPr/>
      </p:nvGrpSpPr>
      <p:grpSpPr>
        <a:xfrm>
          <a:off x="0" y="0"/>
          <a:ext cx="0" cy="0"/>
          <a:chOff x="0" y="0"/>
          <a:chExt cx="0" cy="0"/>
        </a:xfrm>
      </p:grpSpPr>
      <p:sp>
        <p:nvSpPr>
          <p:cNvPr id="14" name="Google Shape;1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17"/>
        <p:cNvGrpSpPr/>
        <p:nvPr/>
      </p:nvGrpSpPr>
      <p:grpSpPr>
        <a:xfrm>
          <a:off x="0" y="0"/>
          <a:ext cx="0" cy="0"/>
          <a:chOff x="0" y="0"/>
          <a:chExt cx="0" cy="0"/>
        </a:xfrm>
      </p:grpSpPr>
      <p:sp>
        <p:nvSpPr>
          <p:cNvPr id="18" name="Google Shape;18;p36"/>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19" name="Google Shape;1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0"/>
        <p:cNvGrpSpPr/>
        <p:nvPr/>
      </p:nvGrpSpPr>
      <p:grpSpPr>
        <a:xfrm>
          <a:off x="0" y="0"/>
          <a:ext cx="0" cy="0"/>
          <a:chOff x="0" y="0"/>
          <a:chExt cx="0" cy="0"/>
        </a:xfrm>
      </p:grpSpPr>
      <p:sp>
        <p:nvSpPr>
          <p:cNvPr id="21" name="Google Shape;21;p37"/>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2" name="Google Shape;22;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3"/>
        <p:cNvGrpSpPr/>
        <p:nvPr/>
      </p:nvGrpSpPr>
      <p:grpSpPr>
        <a:xfrm>
          <a:off x="0" y="0"/>
          <a:ext cx="0" cy="0"/>
          <a:chOff x="0" y="0"/>
          <a:chExt cx="0" cy="0"/>
        </a:xfrm>
      </p:grpSpPr>
      <p:sp>
        <p:nvSpPr>
          <p:cNvPr id="24" name="Google Shape;24;p38"/>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5" name="Google Shape;2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26"/>
        <p:cNvGrpSpPr/>
        <p:nvPr/>
      </p:nvGrpSpPr>
      <p:grpSpPr>
        <a:xfrm>
          <a:off x="0" y="0"/>
          <a:ext cx="0" cy="0"/>
          <a:chOff x="0" y="0"/>
          <a:chExt cx="0" cy="0"/>
        </a:xfrm>
      </p:grpSpPr>
      <p:sp>
        <p:nvSpPr>
          <p:cNvPr id="27" name="Google Shape;27;p39"/>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8" name="Google Shape;28;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1pPr>
            <a:lvl2pPr marR="0" lvl="1"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2pPr>
            <a:lvl3pPr marR="0" lvl="2"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3pPr>
            <a:lvl4pPr marR="0" lvl="3"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4pPr>
            <a:lvl5pPr marR="0" lvl="4"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5pPr>
            <a:lvl6pPr marR="0" lvl="5"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6pPr>
            <a:lvl7pPr marR="0" lvl="6"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7pPr>
            <a:lvl8pPr marR="0" lvl="7"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8pPr>
            <a:lvl9pPr marR="0" lvl="8"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9pPr>
          </a:lstStyle>
          <a:p>
            <a:endParaRPr/>
          </a:p>
        </p:txBody>
      </p:sp>
      <p:sp>
        <p:nvSpPr>
          <p:cNvPr id="8" name="Google Shape;8;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1pPr>
            <a:lvl2pPr marL="0" marR="0" lvl="1"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2pPr>
            <a:lvl3pPr marL="0" marR="0" lvl="2"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3pPr>
            <a:lvl4pPr marL="0" marR="0" lvl="3"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4pPr>
            <a:lvl5pPr marL="0" marR="0" lvl="4"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5pPr>
            <a:lvl6pPr marL="0" marR="0" lvl="5"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6pPr>
            <a:lvl7pPr marL="0" marR="0" lvl="6"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7pPr>
            <a:lvl8pPr marL="0" marR="0" lvl="7"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8pPr>
            <a:lvl9pPr marL="0" marR="0" lvl="8"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tc-corporate.org/?page=research-intelligence" TargetMode="External"/><Relationship Id="rId3" Type="http://schemas.openxmlformats.org/officeDocument/2006/relationships/image" Target="../media/image1.png"/><Relationship Id="rId7" Type="http://schemas.openxmlformats.org/officeDocument/2006/relationships/hyperlink" Target="https://ec.europa.eu/eurostat/statistics-explained/index.php/Tourism_statist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c.europa.eu/growth/tools-databases/vto/"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s://ec.europa.eu/eurostat/data/datab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c.europa.eu/growth/tools-databases/vto/country-fact-sheets" TargetMode="External"/><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2.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2.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descr="image.png"/>
          <p:cNvPicPr preferRelativeResize="0"/>
          <p:nvPr/>
        </p:nvPicPr>
        <p:blipFill rotWithShape="1">
          <a:blip r:embed="rId3">
            <a:alphaModFix/>
          </a:blip>
          <a:srcRect/>
          <a:stretch/>
        </p:blipFill>
        <p:spPr>
          <a:xfrm>
            <a:off x="9186862" y="204787"/>
            <a:ext cx="2763838" cy="603251"/>
          </a:xfrm>
          <a:prstGeom prst="rect">
            <a:avLst/>
          </a:prstGeom>
          <a:noFill/>
          <a:ln>
            <a:noFill/>
          </a:ln>
        </p:spPr>
      </p:pic>
      <p:pic>
        <p:nvPicPr>
          <p:cNvPr id="34" name="Google Shape;34;p1" descr="image.png"/>
          <p:cNvPicPr preferRelativeResize="0"/>
          <p:nvPr/>
        </p:nvPicPr>
        <p:blipFill rotWithShape="1">
          <a:blip r:embed="rId4">
            <a:alphaModFix/>
          </a:blip>
          <a:srcRect/>
          <a:stretch/>
        </p:blipFill>
        <p:spPr>
          <a:xfrm>
            <a:off x="401637" y="225425"/>
            <a:ext cx="6096001" cy="1905000"/>
          </a:xfrm>
          <a:prstGeom prst="rect">
            <a:avLst/>
          </a:prstGeom>
          <a:noFill/>
          <a:ln>
            <a:noFill/>
          </a:ln>
        </p:spPr>
      </p:pic>
      <p:pic>
        <p:nvPicPr>
          <p:cNvPr id="35" name="Google Shape;35;p1" descr="image.png"/>
          <p:cNvPicPr preferRelativeResize="0"/>
          <p:nvPr/>
        </p:nvPicPr>
        <p:blipFill rotWithShape="1">
          <a:blip r:embed="rId5">
            <a:alphaModFix/>
          </a:blip>
          <a:srcRect/>
          <a:stretch/>
        </p:blipFill>
        <p:spPr>
          <a:xfrm>
            <a:off x="0" y="4073525"/>
            <a:ext cx="12192000" cy="2846388"/>
          </a:xfrm>
          <a:prstGeom prst="rect">
            <a:avLst/>
          </a:prstGeom>
          <a:noFill/>
          <a:ln>
            <a:noFill/>
          </a:ln>
        </p:spPr>
      </p:pic>
      <p:sp>
        <p:nvSpPr>
          <p:cNvPr id="36" name="Google Shape;36;p1"/>
          <p:cNvSpPr txBox="1"/>
          <p:nvPr/>
        </p:nvSpPr>
        <p:spPr>
          <a:xfrm>
            <a:off x="1089823" y="2395854"/>
            <a:ext cx="9690349" cy="61555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400"/>
              <a:buFont typeface="Arial Rounded"/>
              <a:buNone/>
            </a:pPr>
            <a:r>
              <a:rPr lang="en-US" sz="3400" b="1" i="0" u="none" strike="noStrike" cap="none">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Raccolta e analisi dei dati</a:t>
            </a:r>
            <a:endParaRPr sz="3400" b="1"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endParaRPr>
          </a:p>
        </p:txBody>
      </p:sp>
      <p:sp>
        <p:nvSpPr>
          <p:cNvPr id="37" name="Google Shape;37;p1"/>
          <p:cNvSpPr txBox="1"/>
          <p:nvPr/>
        </p:nvSpPr>
        <p:spPr>
          <a:xfrm>
            <a:off x="3888951" y="3174044"/>
            <a:ext cx="4092092"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300"/>
              <a:buFont typeface="Arial Rounded"/>
              <a:buNone/>
            </a:pPr>
            <a:r>
              <a:rPr lang="en-US" sz="2400" b="1" i="0" u="none" strike="noStrike" cap="none">
                <a:solidFill>
                  <a:srgbClr val="000000"/>
                </a:solidFill>
                <a:latin typeface="Arial" panose="020B0604020202020204" pitchFamily="34" charset="0"/>
                <a:ea typeface="Arial Rounded"/>
                <a:cs typeface="Arial" panose="020B0604020202020204" pitchFamily="34" charset="0"/>
                <a:sym typeface="Arial Rounded"/>
              </a:rPr>
              <a:t>(</a:t>
            </a:r>
            <a:r>
              <a:rPr lang="en-US" sz="2400" b="1" i="1" u="none" strike="noStrike" cap="none">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Sezione Imprenditorialità</a:t>
            </a:r>
            <a:r>
              <a:rPr lang="en-US" sz="2400" b="1" i="0" u="none" strike="noStrike" cap="none">
                <a:solidFill>
                  <a:srgbClr val="000000"/>
                </a:solidFill>
                <a:latin typeface="Arial" panose="020B0604020202020204" pitchFamily="34" charset="0"/>
                <a:ea typeface="Arial Rounded"/>
                <a:cs typeface="Arial" panose="020B0604020202020204" pitchFamily="34" charset="0"/>
                <a:sym typeface="Arial Rounded"/>
              </a:rPr>
              <a:t>)</a:t>
            </a:r>
            <a:endParaRPr sz="2400" dirty="0">
              <a:latin typeface="Arial" panose="020B0604020202020204" pitchFamily="34" charset="0"/>
              <a:cs typeface="Arial" panose="020B0604020202020204" pitchFamily="34" charset="0"/>
            </a:endParaRPr>
          </a:p>
        </p:txBody>
      </p:sp>
      <p:sp>
        <p:nvSpPr>
          <p:cNvPr id="38" name="Google Shape;38;p1"/>
          <p:cNvSpPr txBox="1"/>
          <p:nvPr/>
        </p:nvSpPr>
        <p:spPr>
          <a:xfrm>
            <a:off x="9209087" y="892175"/>
            <a:ext cx="2581276" cy="9804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Raleway Thin"/>
              <a:buNone/>
            </a:pPr>
            <a:r>
              <a:rPr lang="en-US" sz="900" b="0" i="0" u="none" strike="noStrike" cap="none" dirty="0">
                <a:solidFill>
                  <a:srgbClr val="000000"/>
                </a:solidFill>
                <a:latin typeface="Raleway Thin"/>
                <a:ea typeface="Raleway Thin"/>
                <a:cs typeface="Raleway Thin"/>
                <a:sym typeface="Raleway Thin"/>
              </a:rPr>
              <a:t>With the support of the Erasmus+ </a:t>
            </a:r>
            <a:r>
              <a:rPr lang="en-US" sz="900" b="0" i="0" u="none" strike="noStrike" cap="none" dirty="0" err="1">
                <a:solidFill>
                  <a:srgbClr val="000000"/>
                </a:solidFill>
                <a:latin typeface="Raleway Thin"/>
                <a:ea typeface="Raleway Thin"/>
                <a:cs typeface="Raleway Thin"/>
                <a:sym typeface="Raleway Thin"/>
              </a:rPr>
              <a:t>programme</a:t>
            </a:r>
            <a:r>
              <a:rPr lang="en-US" sz="900" b="0" i="0" u="none" strike="noStrike" cap="none">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99f1de2ff6_0_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9" name="Google Shape;119;g99f1de2ff6_0_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0" name="Google Shape;120;g99f1de2ff6_0_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22" name="Google Shape;122;g99f1de2ff6_0_3"/>
          <p:cNvSpPr txBox="1"/>
          <p:nvPr/>
        </p:nvSpPr>
        <p:spPr>
          <a:xfrm>
            <a:off x="710522" y="2431375"/>
            <a:ext cx="11022900" cy="3541500"/>
          </a:xfrm>
          <a:prstGeom prst="rect">
            <a:avLst/>
          </a:prstGeom>
          <a:noFill/>
          <a:ln>
            <a:noFill/>
          </a:ln>
        </p:spPr>
        <p:txBody>
          <a:bodyPr spcFirstLastPara="1" wrap="square" lIns="45700" tIns="45700" rIns="45700" bIns="45700" anchor="t" anchorCtr="0">
            <a:noAutofit/>
          </a:bodyPr>
          <a:lstStyle/>
          <a:p>
            <a:pPr lvl="0">
              <a:lnSpc>
                <a:spcPct val="150000"/>
              </a:lnSpc>
            </a:pPr>
            <a:r>
              <a:rPr lang="it-IT" sz="2400" b="1" i="1">
                <a:solidFill>
                  <a:srgbClr val="0D0D0D"/>
                </a:solidFill>
              </a:rPr>
              <a:t>Consultare database pubblici sul turismo/imprenditoria culturale</a:t>
            </a:r>
            <a:endParaRPr sz="2400" b="1" i="1">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a:solidFill>
                  <a:srgbClr val="0D0D0D"/>
                </a:solidFill>
              </a:rPr>
              <a:t>Virtual Tourism Observatory:</a:t>
            </a:r>
            <a:endParaRPr sz="2400">
              <a:solidFill>
                <a:srgbClr val="0D0D0D"/>
              </a:solidFill>
            </a:endParaRPr>
          </a:p>
          <a:p>
            <a:pPr marL="914400" lvl="0" indent="0" algn="l" rtl="0">
              <a:lnSpc>
                <a:spcPct val="150000"/>
              </a:lnSpc>
              <a:spcBef>
                <a:spcPts val="0"/>
              </a:spcBef>
              <a:spcAft>
                <a:spcPts val="0"/>
              </a:spcAft>
              <a:buNone/>
            </a:pPr>
            <a:r>
              <a:rPr lang="en-US" sz="1800" u="sng">
                <a:solidFill>
                  <a:schemeClr val="hlink"/>
                </a:solidFill>
                <a:hlinkClick r:id="rId6"/>
              </a:rPr>
              <a:t>https</a:t>
            </a:r>
            <a:r>
              <a:rPr lang="en-US" sz="1800" u="sng" dirty="0">
                <a:solidFill>
                  <a:schemeClr val="hlink"/>
                </a:solidFill>
                <a:hlinkClick r:id="rId6"/>
              </a:rPr>
              <a:t>://ec.europa.eu/growth/tools-databases/vto/</a:t>
            </a:r>
            <a:endParaRPr sz="1800" dirty="0">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dirty="0">
                <a:solidFill>
                  <a:srgbClr val="0D0D0D"/>
                </a:solidFill>
              </a:rPr>
              <a:t>Eurostat</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7"/>
              </a:rPr>
              <a:t>https://ec.europa.eu/eurostat/statistics-explained/index.php/Tourism_statistics</a:t>
            </a:r>
            <a:endParaRPr sz="1800" dirty="0">
              <a:solidFill>
                <a:srgbClr val="0D0D0D"/>
              </a:solidFill>
            </a:endParaRPr>
          </a:p>
          <a:p>
            <a:pPr marL="914400" lvl="0" indent="-368300" algn="l" rtl="0">
              <a:lnSpc>
                <a:spcPct val="150000"/>
              </a:lnSpc>
              <a:spcBef>
                <a:spcPts val="0"/>
              </a:spcBef>
              <a:spcAft>
                <a:spcPts val="0"/>
              </a:spcAft>
              <a:buClr>
                <a:srgbClr val="0D0D0D"/>
              </a:buClr>
              <a:buSzPts val="2200"/>
              <a:buChar char="➔"/>
            </a:pPr>
            <a:r>
              <a:rPr lang="en-US" sz="2200" dirty="0">
                <a:solidFill>
                  <a:srgbClr val="0D0D0D"/>
                </a:solidFill>
              </a:rPr>
              <a:t>European Travel Commission</a:t>
            </a:r>
            <a:endParaRPr sz="22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8"/>
              </a:rPr>
              <a:t>https://etc-corporate.org/?page=research-intelligence</a:t>
            </a:r>
            <a:endParaRPr sz="1800" dirty="0">
              <a:solidFill>
                <a:srgbClr val="0D0D0D"/>
              </a:solidFill>
            </a:endParaRPr>
          </a:p>
          <a:p>
            <a:pPr marL="914400" lvl="0" indent="0" algn="l" rtl="0">
              <a:lnSpc>
                <a:spcPct val="150000"/>
              </a:lnSpc>
              <a:spcBef>
                <a:spcPts val="0"/>
              </a:spcBef>
              <a:spcAft>
                <a:spcPts val="0"/>
              </a:spcAft>
              <a:buNone/>
            </a:pPr>
            <a:endParaRPr sz="1800" dirty="0">
              <a:solidFill>
                <a:srgbClr val="0D0D0D"/>
              </a:solidFill>
            </a:endParaRPr>
          </a:p>
          <a:p>
            <a:pPr marL="914400" lvl="0" indent="0" algn="l"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D97EFC00-7815-4138-8C0D-C9A1BBF1D11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99f1de2ff6_0_1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28" name="Google Shape;128;g99f1de2ff6_0_1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9" name="Google Shape;129;g99f1de2ff6_0_1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31" name="Google Shape;131;g99f1de2ff6_0_16"/>
          <p:cNvSpPr txBox="1"/>
          <p:nvPr/>
        </p:nvSpPr>
        <p:spPr>
          <a:xfrm>
            <a:off x="501375" y="2197975"/>
            <a:ext cx="5434800" cy="4045662"/>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endParaRPr sz="2400" b="1" dirty="0">
              <a:solidFill>
                <a:srgbClr val="0D0D0D"/>
              </a:solidFill>
            </a:endParaRPr>
          </a:p>
          <a:p>
            <a:pPr lvl="0">
              <a:lnSpc>
                <a:spcPct val="150000"/>
              </a:lnSpc>
            </a:pPr>
            <a:r>
              <a:rPr lang="it-IT" sz="1800">
                <a:solidFill>
                  <a:srgbClr val="4B4B4B"/>
                </a:solidFill>
                <a:highlight>
                  <a:srgbClr val="FFFFFF"/>
                </a:highlight>
              </a:rPr>
              <a:t>Il VTO intende supportare decisori politici e società nello sviluppo di strategie efficaci per un settore turistico competitivo a livello Europeo. Il loro sito web offre una rappresentazione dei dati pronta per essere consultata: esso consente di dare una prima occhiata a ciò che accade nel settore. Sia le opzioni si visualizzazione, sia il livello di specificità (l’intera </a:t>
            </a:r>
            <a:r>
              <a:rPr lang="en-US" sz="1800">
                <a:solidFill>
                  <a:srgbClr val="4B4B4B"/>
                </a:solidFill>
                <a:highlight>
                  <a:srgbClr val="FFFFFF"/>
                </a:highlight>
              </a:rPr>
              <a:t>UE o un paese specifico) </a:t>
            </a:r>
            <a:r>
              <a:rPr lang="it-IT" sz="1800">
                <a:solidFill>
                  <a:srgbClr val="4B4B4B"/>
                </a:solidFill>
                <a:highlight>
                  <a:srgbClr val="FFFFFF"/>
                </a:highlight>
              </a:rPr>
              <a:t>sono personalizzabili.</a:t>
            </a:r>
            <a:endParaRPr sz="1800" dirty="0">
              <a:solidFill>
                <a:srgbClr val="4B4B4B"/>
              </a:solidFill>
              <a:highlight>
                <a:srgbClr val="FFFFFF"/>
              </a:highlight>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pic>
        <p:nvPicPr>
          <p:cNvPr id="132" name="Google Shape;132;g99f1de2ff6_0_16"/>
          <p:cNvPicPr preferRelativeResize="0"/>
          <p:nvPr/>
        </p:nvPicPr>
        <p:blipFill>
          <a:blip r:embed="rId6">
            <a:alphaModFix/>
          </a:blip>
          <a:stretch>
            <a:fillRect/>
          </a:stretch>
        </p:blipFill>
        <p:spPr>
          <a:xfrm>
            <a:off x="7613350" y="2197975"/>
            <a:ext cx="3818902" cy="3786900"/>
          </a:xfrm>
          <a:prstGeom prst="rect">
            <a:avLst/>
          </a:prstGeom>
          <a:noFill/>
          <a:ln>
            <a:noFill/>
          </a:ln>
        </p:spPr>
      </p:pic>
      <p:sp>
        <p:nvSpPr>
          <p:cNvPr id="2" name="Google Shape;55;g53637bb0de_1_2">
            <a:extLst>
              <a:ext uri="{FF2B5EF4-FFF2-40B4-BE49-F238E27FC236}">
                <a16:creationId xmlns:a16="http://schemas.microsoft.com/office/drawing/2014/main" id="{EEF9858E-754A-4D3C-95B2-45DB5A0841C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99f1de2ff6_0_2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38" name="Google Shape;138;g99f1de2ff6_0_2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39" name="Google Shape;139;g99f1de2ff6_0_2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41" name="Google Shape;141;g99f1de2ff6_0_26"/>
          <p:cNvSpPr txBox="1"/>
          <p:nvPr/>
        </p:nvSpPr>
        <p:spPr>
          <a:xfrm>
            <a:off x="501375" y="2197975"/>
            <a:ext cx="9758700" cy="5016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r>
              <a:rPr lang="en-US" sz="2400" b="1">
                <a:solidFill>
                  <a:srgbClr val="0D0D0D"/>
                </a:solidFill>
              </a:rPr>
              <a:t>.</a:t>
            </a:r>
            <a:r>
              <a:rPr lang="en-US" sz="2000">
                <a:solidFill>
                  <a:srgbClr val="0D0D0D"/>
                </a:solidFill>
              </a:rPr>
              <a:t> </a:t>
            </a:r>
            <a:r>
              <a:rPr lang="it-IT" sz="2000">
                <a:solidFill>
                  <a:srgbClr val="0D0D0D"/>
                </a:solidFill>
              </a:rPr>
              <a:t>Informazioni dinamiche su</a:t>
            </a: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lvl="0">
              <a:lnSpc>
                <a:spcPct val="150000"/>
              </a:lnSpc>
            </a:pPr>
            <a:r>
              <a:rPr lang="it-IT" sz="1600">
                <a:solidFill>
                  <a:srgbClr val="0D0D0D"/>
                </a:solidFill>
              </a:rPr>
              <a:t>Le rappresentazioni grafiche (es. barre vs linee orizzontali, punti colorati in modo differente, barre differenti) consentono di effettuare confronti visivi, facilitando l’interpretazione dei dati</a:t>
            </a:r>
            <a:endParaRPr sz="1800" b="1">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82580758-0962-485D-994F-7C041FB65EF7}"/>
              </a:ext>
            </a:extLst>
          </p:cNvPr>
          <p:cNvGrpSpPr/>
          <p:nvPr/>
        </p:nvGrpSpPr>
        <p:grpSpPr>
          <a:xfrm>
            <a:off x="681257" y="2884487"/>
            <a:ext cx="10342825" cy="2587823"/>
            <a:chOff x="501375" y="2699573"/>
            <a:chExt cx="10342825" cy="2587823"/>
          </a:xfrm>
        </p:grpSpPr>
        <p:pic>
          <p:nvPicPr>
            <p:cNvPr id="142" name="Google Shape;142;g99f1de2ff6_0_26"/>
            <p:cNvPicPr preferRelativeResize="0"/>
            <p:nvPr/>
          </p:nvPicPr>
          <p:blipFill rotWithShape="1">
            <a:blip r:embed="rId6">
              <a:alphaModFix/>
            </a:blip>
            <a:srcRect b="16749"/>
            <a:stretch/>
          </p:blipFill>
          <p:spPr>
            <a:xfrm>
              <a:off x="4032706" y="2705185"/>
              <a:ext cx="3138260" cy="2278672"/>
            </a:xfrm>
            <a:prstGeom prst="rect">
              <a:avLst/>
            </a:prstGeom>
            <a:noFill/>
            <a:ln>
              <a:noFill/>
            </a:ln>
          </p:spPr>
        </p:pic>
        <p:pic>
          <p:nvPicPr>
            <p:cNvPr id="143" name="Google Shape;143;g99f1de2ff6_0_26"/>
            <p:cNvPicPr preferRelativeResize="0"/>
            <p:nvPr/>
          </p:nvPicPr>
          <p:blipFill>
            <a:blip r:embed="rId7">
              <a:alphaModFix/>
            </a:blip>
            <a:stretch>
              <a:fillRect/>
            </a:stretch>
          </p:blipFill>
          <p:spPr>
            <a:xfrm>
              <a:off x="7705938" y="2699573"/>
              <a:ext cx="3138262" cy="2289900"/>
            </a:xfrm>
            <a:prstGeom prst="rect">
              <a:avLst/>
            </a:prstGeom>
            <a:noFill/>
            <a:ln>
              <a:noFill/>
            </a:ln>
          </p:spPr>
        </p:pic>
        <p:pic>
          <p:nvPicPr>
            <p:cNvPr id="144" name="Google Shape;144;g99f1de2ff6_0_26"/>
            <p:cNvPicPr preferRelativeResize="0"/>
            <p:nvPr/>
          </p:nvPicPr>
          <p:blipFill>
            <a:blip r:embed="rId8">
              <a:alphaModFix/>
            </a:blip>
            <a:stretch>
              <a:fillRect/>
            </a:stretch>
          </p:blipFill>
          <p:spPr>
            <a:xfrm>
              <a:off x="595475" y="2705184"/>
              <a:ext cx="3070440" cy="2278676"/>
            </a:xfrm>
            <a:prstGeom prst="rect">
              <a:avLst/>
            </a:prstGeom>
            <a:noFill/>
            <a:ln>
              <a:noFill/>
            </a:ln>
          </p:spPr>
        </p:pic>
        <p:sp>
          <p:nvSpPr>
            <p:cNvPr id="11" name="TextBox 10">
              <a:extLst>
                <a:ext uri="{FF2B5EF4-FFF2-40B4-BE49-F238E27FC236}">
                  <a16:creationId xmlns:a16="http://schemas.microsoft.com/office/drawing/2014/main" id="{5708250A-4079-418D-999D-02E3B283154D}"/>
                </a:ext>
              </a:extLst>
            </p:cNvPr>
            <p:cNvSpPr txBox="1"/>
            <p:nvPr/>
          </p:nvSpPr>
          <p:spPr>
            <a:xfrm>
              <a:off x="501375" y="4871898"/>
              <a:ext cx="9758700" cy="415498"/>
            </a:xfrm>
            <a:prstGeom prst="rect">
              <a:avLst/>
            </a:prstGeom>
            <a:noFill/>
          </p:spPr>
          <p:txBody>
            <a:bodyPr wrap="square">
              <a:spAutoFit/>
            </a:bodyPr>
            <a:lstStyle/>
            <a:p>
              <a:pPr marL="0" lvl="0" indent="0" algn="l" rtl="0">
                <a:lnSpc>
                  <a:spcPct val="150000"/>
                </a:lnSpc>
                <a:spcBef>
                  <a:spcPts val="0"/>
                </a:spcBef>
                <a:spcAft>
                  <a:spcPts val="0"/>
                </a:spcAft>
                <a:buNone/>
              </a:pPr>
              <a:r>
                <a:rPr lang="en-US" i="1">
                  <a:solidFill>
                    <a:srgbClr val="0D0D0D"/>
                  </a:solidFill>
                </a:rPr>
                <a:t>Occupazione</a:t>
              </a:r>
              <a:r>
                <a:rPr lang="en-US" sz="1400" i="1" dirty="0">
                  <a:solidFill>
                    <a:srgbClr val="0D0D0D"/>
                  </a:solidFill>
                </a:rPr>
                <a:t>		</a:t>
              </a:r>
              <a:r>
                <a:rPr lang="en-US" sz="1400" i="1">
                  <a:solidFill>
                    <a:srgbClr val="0D0D0D"/>
                  </a:solidFill>
                </a:rPr>
                <a:t>        </a:t>
              </a:r>
              <a:r>
                <a:rPr lang="en-US" i="1">
                  <a:solidFill>
                    <a:srgbClr val="0D0D0D"/>
                  </a:solidFill>
                </a:rPr>
                <a:t>       Stagionalità</a:t>
              </a:r>
              <a:r>
                <a:rPr lang="en-US" sz="1400" i="1" dirty="0">
                  <a:solidFill>
                    <a:srgbClr val="0D0D0D"/>
                  </a:solidFill>
                </a:rPr>
                <a:t>			</a:t>
              </a:r>
              <a:r>
                <a:rPr lang="en-US" sz="1400" i="1">
                  <a:solidFill>
                    <a:srgbClr val="0D0D0D"/>
                  </a:solidFill>
                </a:rPr>
                <a:t>    </a:t>
              </a:r>
              <a:r>
                <a:rPr lang="en-US" i="1">
                  <a:solidFill>
                    <a:srgbClr val="0D0D0D"/>
                  </a:solidFill>
                </a:rPr>
                <a:t>          </a:t>
              </a:r>
              <a:r>
                <a:rPr lang="en-US" sz="1400" i="1">
                  <a:solidFill>
                    <a:srgbClr val="0D0D0D"/>
                  </a:solidFill>
                </a:rPr>
                <a:t> Spesa</a:t>
              </a:r>
              <a:endParaRPr lang="en-US" sz="1400" i="1" dirty="0">
                <a:solidFill>
                  <a:srgbClr val="0D0D0D"/>
                </a:solidFill>
              </a:endParaRPr>
            </a:p>
          </p:txBody>
        </p:sp>
      </p:grpSp>
      <p:sp>
        <p:nvSpPr>
          <p:cNvPr id="4" name="Google Shape;55;g53637bb0de_1_2">
            <a:extLst>
              <a:ext uri="{FF2B5EF4-FFF2-40B4-BE49-F238E27FC236}">
                <a16:creationId xmlns:a16="http://schemas.microsoft.com/office/drawing/2014/main" id="{960F7040-3AD1-4E55-B610-50C39E06F41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99f1de2ff6_0_3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50" name="Google Shape;150;g99f1de2ff6_0_3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51" name="Google Shape;151;g99f1de2ff6_0_39"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53" name="Google Shape;153;g99f1de2ff6_0_39"/>
          <p:cNvSpPr txBox="1"/>
          <p:nvPr/>
        </p:nvSpPr>
        <p:spPr>
          <a:xfrm>
            <a:off x="501375" y="2197975"/>
            <a:ext cx="11020500" cy="4045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Virtual Tourism Observatory</a:t>
            </a:r>
            <a:r>
              <a:rPr lang="en-US" sz="2400" b="1">
                <a:solidFill>
                  <a:srgbClr val="0D0D0D"/>
                </a:solidFill>
              </a:rPr>
              <a:t>.</a:t>
            </a:r>
            <a:r>
              <a:rPr lang="en-US" sz="2000">
                <a:solidFill>
                  <a:srgbClr val="0D0D0D"/>
                </a:solidFill>
              </a:rPr>
              <a:t> </a:t>
            </a:r>
            <a:r>
              <a:rPr lang="it-IT" sz="2000">
                <a:solidFill>
                  <a:srgbClr val="0D0D0D"/>
                </a:solidFill>
              </a:rPr>
              <a:t>Informazioni dinamiche su</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Clr>
                <a:schemeClr val="dk1"/>
              </a:buClr>
              <a:buSzPts val="1100"/>
              <a:buFont typeface="Arial"/>
              <a:buNone/>
            </a:pPr>
            <a:endParaRPr lang="en-US" sz="1600" dirty="0">
              <a:solidFill>
                <a:srgbClr val="0D0D0D"/>
              </a:solidFill>
            </a:endParaRPr>
          </a:p>
          <a:p>
            <a:pPr lvl="0">
              <a:lnSpc>
                <a:spcPct val="150000"/>
              </a:lnSpc>
              <a:buClr>
                <a:schemeClr val="dk1"/>
              </a:buClr>
              <a:buSzPts val="1100"/>
            </a:pPr>
            <a:r>
              <a:rPr lang="it-IT" sz="1600">
                <a:solidFill>
                  <a:srgbClr val="0D0D0D"/>
                </a:solidFill>
              </a:rPr>
              <a:t>La possibilità di modulare le impostazioni e la responsività dei clic del mouse permette di restringere il campo, visualizzando solo le informazioni d’interesse.</a:t>
            </a:r>
            <a:endParaRPr sz="2400" b="1" dirty="0">
              <a:solidFill>
                <a:srgbClr val="0D0D0D"/>
              </a:solidFill>
            </a:endParaRPr>
          </a:p>
        </p:txBody>
      </p:sp>
      <p:grpSp>
        <p:nvGrpSpPr>
          <p:cNvPr id="3" name="Group 2">
            <a:extLst>
              <a:ext uri="{FF2B5EF4-FFF2-40B4-BE49-F238E27FC236}">
                <a16:creationId xmlns:a16="http://schemas.microsoft.com/office/drawing/2014/main" id="{4369A841-BB18-43B2-AE10-B8DF5D0BC49D}"/>
              </a:ext>
            </a:extLst>
          </p:cNvPr>
          <p:cNvGrpSpPr/>
          <p:nvPr/>
        </p:nvGrpSpPr>
        <p:grpSpPr>
          <a:xfrm>
            <a:off x="670125" y="2979957"/>
            <a:ext cx="10186612" cy="2475607"/>
            <a:chOff x="514764" y="2699572"/>
            <a:chExt cx="10186612" cy="2475607"/>
          </a:xfrm>
        </p:grpSpPr>
        <p:pic>
          <p:nvPicPr>
            <p:cNvPr id="154" name="Google Shape;154;g99f1de2ff6_0_39"/>
            <p:cNvPicPr preferRelativeResize="0"/>
            <p:nvPr/>
          </p:nvPicPr>
          <p:blipFill>
            <a:blip r:embed="rId6">
              <a:alphaModFix/>
            </a:blip>
            <a:stretch>
              <a:fillRect/>
            </a:stretch>
          </p:blipFill>
          <p:spPr>
            <a:xfrm>
              <a:off x="604025" y="2699572"/>
              <a:ext cx="3027881" cy="2183524"/>
            </a:xfrm>
            <a:prstGeom prst="rect">
              <a:avLst/>
            </a:prstGeom>
            <a:noFill/>
            <a:ln>
              <a:noFill/>
            </a:ln>
          </p:spPr>
        </p:pic>
        <p:pic>
          <p:nvPicPr>
            <p:cNvPr id="155" name="Google Shape;155;g99f1de2ff6_0_39"/>
            <p:cNvPicPr preferRelativeResize="0"/>
            <p:nvPr/>
          </p:nvPicPr>
          <p:blipFill>
            <a:blip r:embed="rId7">
              <a:alphaModFix/>
            </a:blip>
            <a:stretch>
              <a:fillRect/>
            </a:stretch>
          </p:blipFill>
          <p:spPr>
            <a:xfrm>
              <a:off x="3929608" y="2699582"/>
              <a:ext cx="3356925" cy="2183508"/>
            </a:xfrm>
            <a:prstGeom prst="rect">
              <a:avLst/>
            </a:prstGeom>
            <a:noFill/>
            <a:ln>
              <a:noFill/>
            </a:ln>
          </p:spPr>
        </p:pic>
        <p:pic>
          <p:nvPicPr>
            <p:cNvPr id="156" name="Google Shape;156;g99f1de2ff6_0_39"/>
            <p:cNvPicPr preferRelativeResize="0"/>
            <p:nvPr/>
          </p:nvPicPr>
          <p:blipFill>
            <a:blip r:embed="rId8">
              <a:alphaModFix/>
            </a:blip>
            <a:stretch>
              <a:fillRect/>
            </a:stretch>
          </p:blipFill>
          <p:spPr>
            <a:xfrm>
              <a:off x="7756149" y="2699582"/>
              <a:ext cx="2606575" cy="2183508"/>
            </a:xfrm>
            <a:prstGeom prst="rect">
              <a:avLst/>
            </a:prstGeom>
            <a:noFill/>
            <a:ln>
              <a:noFill/>
            </a:ln>
          </p:spPr>
        </p:pic>
        <p:sp>
          <p:nvSpPr>
            <p:cNvPr id="11" name="TextBox 10">
              <a:extLst>
                <a:ext uri="{FF2B5EF4-FFF2-40B4-BE49-F238E27FC236}">
                  <a16:creationId xmlns:a16="http://schemas.microsoft.com/office/drawing/2014/main" id="{2D3121D4-D3DA-4A0F-A98D-209F1726C34F}"/>
                </a:ext>
              </a:extLst>
            </p:cNvPr>
            <p:cNvSpPr txBox="1"/>
            <p:nvPr/>
          </p:nvSpPr>
          <p:spPr>
            <a:xfrm>
              <a:off x="514764" y="4759681"/>
              <a:ext cx="10186612" cy="415498"/>
            </a:xfrm>
            <a:prstGeom prst="rect">
              <a:avLst/>
            </a:prstGeom>
            <a:noFill/>
          </p:spPr>
          <p:txBody>
            <a:bodyPr wrap="square">
              <a:spAutoFit/>
            </a:bodyPr>
            <a:lstStyle/>
            <a:p>
              <a:pPr lvl="0">
                <a:lnSpc>
                  <a:spcPct val="150000"/>
                </a:lnSpc>
              </a:pPr>
              <a:r>
                <a:rPr lang="en-US" sz="1400" i="1">
                  <a:solidFill>
                    <a:srgbClr val="0D0D0D"/>
                  </a:solidFill>
                </a:rPr>
                <a:t>Impiego </a:t>
              </a:r>
              <a:r>
                <a:rPr lang="en-US" sz="1400" i="1" dirty="0">
                  <a:solidFill>
                    <a:srgbClr val="0D0D0D"/>
                  </a:solidFill>
                </a:rPr>
                <a:t>	</a:t>
              </a:r>
              <a:r>
                <a:rPr lang="en-US" sz="1400" i="1">
                  <a:solidFill>
                    <a:srgbClr val="0D0D0D"/>
                  </a:solidFill>
                </a:rPr>
                <a:t>		            </a:t>
              </a:r>
              <a:r>
                <a:rPr lang="it-IT" i="1">
                  <a:solidFill>
                    <a:srgbClr val="0D0D0D"/>
                  </a:solidFill>
                </a:rPr>
                <a:t>Presenza turismo non-EU		               Dati regionali</a:t>
              </a:r>
              <a:endParaRPr lang="en-US" sz="1400" i="1" dirty="0">
                <a:solidFill>
                  <a:srgbClr val="0D0D0D"/>
                </a:solidFill>
              </a:endParaRPr>
            </a:p>
          </p:txBody>
        </p:sp>
      </p:grpSp>
      <p:sp>
        <p:nvSpPr>
          <p:cNvPr id="4" name="Google Shape;55;g53637bb0de_1_2">
            <a:extLst>
              <a:ext uri="{FF2B5EF4-FFF2-40B4-BE49-F238E27FC236}">
                <a16:creationId xmlns:a16="http://schemas.microsoft.com/office/drawing/2014/main" id="{C9A55A42-DE53-470E-8F03-B1F5CDC33F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 1.  	Decoding the territory: needs and opportunities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99f1de2ff6_0_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62" name="Google Shape;162;g99f1de2ff6_0_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63" name="Google Shape;163;g99f1de2ff6_0_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65" name="Google Shape;165;g99f1de2ff6_0_64"/>
          <p:cNvSpPr txBox="1"/>
          <p:nvPr/>
        </p:nvSpPr>
        <p:spPr>
          <a:xfrm>
            <a:off x="501375" y="1633288"/>
            <a:ext cx="11020388" cy="4111364"/>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a:solidFill>
                  <a:srgbClr val="0D0D0D"/>
                </a:solidFill>
              </a:rPr>
              <a:t>1.</a:t>
            </a:r>
            <a:r>
              <a:rPr lang="it-IT" sz="2400" b="1">
                <a:solidFill>
                  <a:srgbClr val="0D0D0D"/>
                </a:solidFill>
              </a:rPr>
              <a:t>2 I database VTO ed Eurostat </a:t>
            </a:r>
            <a:endParaRPr lang="en-US" sz="2400" b="1">
              <a:solidFill>
                <a:srgbClr val="0D0D0D"/>
              </a:solidFill>
            </a:endParaRPr>
          </a:p>
          <a:p>
            <a:pPr lvl="0">
              <a:lnSpc>
                <a:spcPct val="150000"/>
              </a:lnSpc>
            </a:pPr>
            <a:r>
              <a:rPr lang="it-IT"/>
              <a:t>Il sito web del VTO presenta un’area relativa al </a:t>
            </a:r>
            <a:r>
              <a:rPr lang="it-IT" i="1" u="sng">
                <a:hlinkClick r:id="rId6"/>
              </a:rPr>
              <a:t>Profilo del Paese</a:t>
            </a:r>
            <a:r>
              <a:rPr lang="it-IT"/>
              <a:t>. Cliccando su di esso, avrai la possibilità di personalizzare i dati che ti interessa raccogliere. I dati disponibili su VTO provengono da un database più ampio, il </a:t>
            </a:r>
            <a:r>
              <a:rPr lang="it-IT" u="sng">
                <a:hlinkClick r:id="rId7"/>
              </a:rPr>
              <a:t>Database Eurostat</a:t>
            </a:r>
            <a:endParaRPr lang="it-IT" u="sng"/>
          </a:p>
          <a:p>
            <a:pPr lvl="0">
              <a:lnSpc>
                <a:spcPct val="150000"/>
              </a:lnSpc>
            </a:pPr>
            <a:endParaRPr sz="2400" b="1">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en-US" sz="1700" dirty="0">
              <a:solidFill>
                <a:srgbClr val="0D0D0D"/>
              </a:solidFill>
            </a:endParaRPr>
          </a:p>
          <a:p>
            <a:pPr marL="0" lvl="0" indent="0" algn="l" rtl="0">
              <a:lnSpc>
                <a:spcPct val="140000"/>
              </a:lnSpc>
              <a:spcBef>
                <a:spcPts val="0"/>
              </a:spcBef>
              <a:spcAft>
                <a:spcPts val="0"/>
              </a:spcAft>
              <a:buNone/>
            </a:pPr>
            <a:r>
              <a:rPr lang="en-US" sz="1700">
                <a:solidFill>
                  <a:srgbClr val="0D0D0D"/>
                </a:solidFill>
              </a:rPr>
              <a:t> </a:t>
            </a:r>
            <a:r>
              <a:rPr lang="en-US" sz="1700" b="1">
                <a:solidFill>
                  <a:srgbClr val="0D0D0D"/>
                </a:solidFill>
              </a:rPr>
              <a:t>Esporta i tuoi dati! </a:t>
            </a:r>
            <a:endParaRPr sz="1700" b="1" dirty="0">
              <a:solidFill>
                <a:srgbClr val="0D0D0D"/>
              </a:solidFill>
            </a:endParaRPr>
          </a:p>
          <a:p>
            <a:pPr marL="914400" lvl="0" indent="0" algn="l" rtl="0">
              <a:spcBef>
                <a:spcPts val="0"/>
              </a:spcBef>
              <a:spcAft>
                <a:spcPts val="0"/>
              </a:spcAft>
              <a:buNone/>
            </a:pPr>
            <a:r>
              <a:rPr lang="en-US" sz="1800" b="1" dirty="0">
                <a:solidFill>
                  <a:srgbClr val="0D0D0D"/>
                </a:solidFill>
              </a:rPr>
              <a:t>	</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sp>
        <p:nvSpPr>
          <p:cNvPr id="2" name="Google Shape;55;g53637bb0de_1_2">
            <a:extLst>
              <a:ext uri="{FF2B5EF4-FFF2-40B4-BE49-F238E27FC236}">
                <a16:creationId xmlns:a16="http://schemas.microsoft.com/office/drawing/2014/main" id="{978EBAD7-18B8-4A81-A28A-517AC5620A4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grpSp>
        <p:nvGrpSpPr>
          <p:cNvPr id="4" name="Group 3">
            <a:extLst>
              <a:ext uri="{FF2B5EF4-FFF2-40B4-BE49-F238E27FC236}">
                <a16:creationId xmlns:a16="http://schemas.microsoft.com/office/drawing/2014/main" id="{E1B16D37-B0F1-4144-A37E-949CAB1FD87A}"/>
              </a:ext>
            </a:extLst>
          </p:cNvPr>
          <p:cNvGrpSpPr/>
          <p:nvPr/>
        </p:nvGrpSpPr>
        <p:grpSpPr>
          <a:xfrm>
            <a:off x="944459" y="2852488"/>
            <a:ext cx="10303082" cy="2950997"/>
            <a:chOff x="397307" y="2836175"/>
            <a:chExt cx="10303082" cy="2950997"/>
          </a:xfrm>
        </p:grpSpPr>
        <p:pic>
          <p:nvPicPr>
            <p:cNvPr id="166" name="Google Shape;166;g99f1de2ff6_0_64"/>
            <p:cNvPicPr preferRelativeResize="0"/>
            <p:nvPr/>
          </p:nvPicPr>
          <p:blipFill>
            <a:blip r:embed="rId8">
              <a:alphaModFix/>
            </a:blip>
            <a:stretch>
              <a:fillRect/>
            </a:stretch>
          </p:blipFill>
          <p:spPr>
            <a:xfrm>
              <a:off x="501375" y="2836175"/>
              <a:ext cx="3594676" cy="2584525"/>
            </a:xfrm>
            <a:prstGeom prst="rect">
              <a:avLst/>
            </a:prstGeom>
            <a:noFill/>
            <a:ln>
              <a:noFill/>
            </a:ln>
          </p:spPr>
        </p:pic>
        <p:grpSp>
          <p:nvGrpSpPr>
            <p:cNvPr id="167" name="Google Shape;167;g99f1de2ff6_0_64"/>
            <p:cNvGrpSpPr/>
            <p:nvPr/>
          </p:nvGrpSpPr>
          <p:grpSpPr>
            <a:xfrm>
              <a:off x="5504975" y="2836175"/>
              <a:ext cx="5195414" cy="2584525"/>
              <a:chOff x="5504975" y="2836175"/>
              <a:chExt cx="5195414" cy="2584525"/>
            </a:xfrm>
          </p:grpSpPr>
          <p:pic>
            <p:nvPicPr>
              <p:cNvPr id="168" name="Google Shape;168;g99f1de2ff6_0_64"/>
              <p:cNvPicPr preferRelativeResize="0"/>
              <p:nvPr/>
            </p:nvPicPr>
            <p:blipFill>
              <a:blip r:embed="rId9">
                <a:alphaModFix/>
              </a:blip>
              <a:stretch>
                <a:fillRect/>
              </a:stretch>
            </p:blipFill>
            <p:spPr>
              <a:xfrm>
                <a:off x="5504975" y="2836175"/>
                <a:ext cx="5195414" cy="2584525"/>
              </a:xfrm>
              <a:prstGeom prst="rect">
                <a:avLst/>
              </a:prstGeom>
              <a:noFill/>
              <a:ln>
                <a:noFill/>
              </a:ln>
            </p:spPr>
          </p:pic>
          <p:sp>
            <p:nvSpPr>
              <p:cNvPr id="169" name="Google Shape;169;g99f1de2ff6_0_64"/>
              <p:cNvSpPr/>
              <p:nvPr/>
            </p:nvSpPr>
            <p:spPr>
              <a:xfrm>
                <a:off x="7799225" y="5092500"/>
                <a:ext cx="1011300" cy="328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TextBox 13">
              <a:extLst>
                <a:ext uri="{FF2B5EF4-FFF2-40B4-BE49-F238E27FC236}">
                  <a16:creationId xmlns:a16="http://schemas.microsoft.com/office/drawing/2014/main" id="{A822610A-5F24-4500-AB13-FB01DFBB2C1B}"/>
                </a:ext>
              </a:extLst>
            </p:cNvPr>
            <p:cNvSpPr txBox="1"/>
            <p:nvPr/>
          </p:nvSpPr>
          <p:spPr>
            <a:xfrm>
              <a:off x="397307" y="5371674"/>
              <a:ext cx="8851562" cy="415498"/>
            </a:xfrm>
            <a:prstGeom prst="rect">
              <a:avLst/>
            </a:prstGeom>
            <a:noFill/>
          </p:spPr>
          <p:txBody>
            <a:bodyPr wrap="square">
              <a:spAutoFit/>
            </a:bodyPr>
            <a:lstStyle/>
            <a:p>
              <a:pPr marL="0" lvl="0" indent="0" algn="l" rtl="0">
                <a:lnSpc>
                  <a:spcPct val="150000"/>
                </a:lnSpc>
                <a:spcBef>
                  <a:spcPts val="0"/>
                </a:spcBef>
                <a:spcAft>
                  <a:spcPts val="0"/>
                </a:spcAft>
                <a:buNone/>
              </a:pPr>
              <a:r>
                <a:rPr lang="en-US" sz="1400">
                  <a:solidFill>
                    <a:srgbClr val="0D0D0D"/>
                  </a:solidFill>
                </a:rPr>
                <a:t>Scegli il paese per il confronto</a:t>
              </a:r>
              <a:r>
                <a:rPr lang="en-US" sz="1400" dirty="0">
                  <a:solidFill>
                    <a:srgbClr val="0D0D0D"/>
                  </a:solidFill>
                </a:rPr>
                <a:t>	</a:t>
              </a:r>
              <a:r>
                <a:rPr lang="en-US" sz="1400">
                  <a:solidFill>
                    <a:srgbClr val="0D0D0D"/>
                  </a:solidFill>
                </a:rPr>
                <a:t>		          Seleziona fino a 6 indicatori d’interesse</a:t>
              </a:r>
              <a:endParaRPr lang="en-US" sz="1400" dirty="0">
                <a:solidFill>
                  <a:srgbClr val="0D0D0D"/>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5" y="2197975"/>
            <a:ext cx="6127918" cy="5064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a:solidFill>
                  <a:srgbClr val="0D0D0D"/>
                </a:solidFill>
              </a:rPr>
              <a:t>1.</a:t>
            </a:r>
            <a:r>
              <a:rPr lang="it-IT" sz="2400" b="1">
                <a:solidFill>
                  <a:srgbClr val="0D0D0D"/>
                </a:solidFill>
              </a:rPr>
              <a:t>2 I database VTO ed Eurostat </a:t>
            </a:r>
            <a:endParaRPr lang="en-US" sz="2400" b="1">
              <a:solidFill>
                <a:srgbClr val="0D0D0D"/>
              </a:solidFill>
            </a:endParaRPr>
          </a:p>
        </p:txBody>
      </p:sp>
      <p:pic>
        <p:nvPicPr>
          <p:cNvPr id="179" name="Google Shape;179;g99f1de2ff6_0_75"/>
          <p:cNvPicPr preferRelativeResize="0"/>
          <p:nvPr/>
        </p:nvPicPr>
        <p:blipFill rotWithShape="1">
          <a:blip r:embed="rId6">
            <a:alphaModFix/>
          </a:blip>
          <a:srcRect l="2627" t="7292"/>
          <a:stretch/>
        </p:blipFill>
        <p:spPr>
          <a:xfrm>
            <a:off x="1094585" y="2885549"/>
            <a:ext cx="5187897" cy="3041267"/>
          </a:xfrm>
          <a:prstGeom prst="rect">
            <a:avLst/>
          </a:prstGeom>
          <a:noFill/>
          <a:ln>
            <a:noFill/>
          </a:ln>
        </p:spPr>
      </p:pic>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13" name="TextBox 12">
            <a:extLst>
              <a:ext uri="{FF2B5EF4-FFF2-40B4-BE49-F238E27FC236}">
                <a16:creationId xmlns:a16="http://schemas.microsoft.com/office/drawing/2014/main" id="{8B1EFED0-79DF-49E4-A908-5420A8A26614}"/>
              </a:ext>
            </a:extLst>
          </p:cNvPr>
          <p:cNvSpPr txBox="1"/>
          <p:nvPr/>
        </p:nvSpPr>
        <p:spPr>
          <a:xfrm>
            <a:off x="6889274" y="3565988"/>
            <a:ext cx="4745031" cy="120032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EE3840"/>
                </a:solidFill>
                <a:effectLst>
                  <a:outerShdw blurRad="38100" dist="38100" dir="2700000" algn="tl">
                    <a:srgbClr val="000000">
                      <a:alpha val="43137"/>
                    </a:srgbClr>
                  </a:outerShdw>
                </a:effectLst>
                <a:uLnTx/>
                <a:uFillTx/>
                <a:latin typeface="Arial"/>
                <a:cs typeface="Arial"/>
                <a:sym typeface="Arial"/>
              </a:rPr>
              <a:t>Una tabella Excel pronta per essere elaborata</a:t>
            </a:r>
            <a:endParaRPr kumimoji="0" lang="en-US" sz="18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303176"/>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a:solidFill>
                  <a:srgbClr val="0D0D0D"/>
                </a:solidFill>
              </a:rPr>
              <a:t>1.</a:t>
            </a:r>
            <a:r>
              <a:rPr lang="it-IT" sz="2400" b="1">
                <a:solidFill>
                  <a:srgbClr val="0D0D0D"/>
                </a:solidFill>
              </a:rPr>
              <a:t>2 I database VTO ed Eurostat </a:t>
            </a:r>
            <a:endParaRPr lang="en-US" sz="2400" b="1">
              <a:solidFill>
                <a:srgbClr val="0D0D0D"/>
              </a:solidFill>
            </a:endParaRPr>
          </a:p>
          <a:p>
            <a:pPr>
              <a:lnSpc>
                <a:spcPct val="150000"/>
              </a:lnSpc>
            </a:pPr>
            <a:r>
              <a:rPr lang="en-US" sz="1800">
                <a:effectLst/>
                <a:latin typeface="Arial" panose="020B0604020202020204" pitchFamily="34" charset="0"/>
                <a:ea typeface="Arial Rounded"/>
                <a:cs typeface="Arial" panose="020B0604020202020204" pitchFamily="34" charset="0"/>
              </a:rPr>
              <a:t>Il database Eurostat è molto più ampio e contiene informazioni riguardanti ben più del turismo culturale.  I dati in esso contenuto possono essere incrociati a quelli già raccolti, fornendo un quadro globale più</a:t>
            </a:r>
            <a:endParaRPr lang="en-US" sz="24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pic>
        <p:nvPicPr>
          <p:cNvPr id="10" name="image11.png">
            <a:extLst>
              <a:ext uri="{FF2B5EF4-FFF2-40B4-BE49-F238E27FC236}">
                <a16:creationId xmlns:a16="http://schemas.microsoft.com/office/drawing/2014/main" id="{DF40F643-97D3-4E18-9D43-F0E403559A9B}"/>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5882567" y="3815111"/>
            <a:ext cx="5512264" cy="2474563"/>
          </a:xfrm>
          <a:prstGeom prst="rect">
            <a:avLst/>
          </a:prstGeom>
          <a:ln/>
        </p:spPr>
      </p:pic>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3" y="3834081"/>
            <a:ext cx="4930407" cy="2157763"/>
          </a:xfrm>
          <a:prstGeom prst="rect">
            <a:avLst/>
          </a:prstGeom>
          <a:noFill/>
          <a:ln>
            <a:noFill/>
          </a:ln>
        </p:spPr>
        <p:txBody>
          <a:bodyPr spcFirstLastPara="1" wrap="square" lIns="45700" tIns="45700" rIns="45700" bIns="45700" anchor="t" anchorCtr="0">
            <a:noAutofit/>
          </a:bodyPr>
          <a:lstStyle/>
          <a:p>
            <a:pPr>
              <a:lnSpc>
                <a:spcPct val="150000"/>
              </a:lnSpc>
            </a:pPr>
            <a:r>
              <a:rPr lang="en-US" sz="1800">
                <a:latin typeface="Arial" panose="020B0604020202020204" pitchFamily="34" charset="0"/>
                <a:ea typeface="Arial Rounded"/>
                <a:cs typeface="Arial" panose="020B0604020202020204" pitchFamily="34" charset="0"/>
              </a:rPr>
              <a:t>completo. I dati possono essere ricercati per tema e per arco temporale.</a:t>
            </a:r>
            <a:endParaRPr lang="en-US" sz="1800" b="1">
              <a:solidFill>
                <a:srgbClr val="0D0D0D"/>
              </a:solidFill>
              <a:latin typeface="Arial" panose="020B0604020202020204" pitchFamily="34" charset="0"/>
              <a:cs typeface="Arial" panose="020B0604020202020204" pitchFamily="34" charset="0"/>
            </a:endParaRPr>
          </a:p>
          <a:p>
            <a:pPr>
              <a:lnSpc>
                <a:spcPct val="150000"/>
              </a:lnSpc>
            </a:pPr>
            <a:r>
              <a:rPr lang="it-IT" sz="1800">
                <a:solidFill>
                  <a:srgbClr val="0D0D0D"/>
                </a:solidFill>
              </a:rPr>
              <a:t>Tuttavia, i pattern tipici del turismo possono variare ampiamente tra regioni diverse (specialmente in grandi paesi). </a:t>
            </a:r>
            <a:endParaRPr lang="en-US" sz="1800" dirty="0">
              <a:solidFill>
                <a:srgbClr val="0D0D0D"/>
              </a:solidFill>
            </a:endParaRPr>
          </a:p>
        </p:txBody>
      </p:sp>
    </p:spTree>
    <p:extLst>
      <p:ext uri="{BB962C8B-B14F-4D97-AF65-F5344CB8AC3E}">
        <p14:creationId xmlns:p14="http://schemas.microsoft.com/office/powerpoint/2010/main" val="2059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a:solidFill>
                  <a:srgbClr val="0D0D0D"/>
                </a:solidFill>
              </a:rPr>
              <a:t>1.</a:t>
            </a:r>
            <a:r>
              <a:rPr lang="it-IT" sz="2400" b="1">
                <a:solidFill>
                  <a:srgbClr val="0D0D0D"/>
                </a:solidFill>
              </a:rPr>
              <a:t>2 I database VTO ed Eurostat</a:t>
            </a:r>
            <a:endParaRPr lang="en-US" sz="2400" b="1">
              <a:solidFill>
                <a:srgbClr val="0D0D0D"/>
              </a:solidFill>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234450"/>
            <a:ext cx="4661199" cy="2428526"/>
          </a:xfrm>
          <a:prstGeom prst="rect">
            <a:avLst/>
          </a:prstGeom>
          <a:noFill/>
          <a:ln>
            <a:noFill/>
          </a:ln>
        </p:spPr>
        <p:txBody>
          <a:bodyPr spcFirstLastPara="1" wrap="square" lIns="45700" tIns="45700" rIns="45700" bIns="45700" anchor="t" anchorCtr="0">
            <a:noAutofit/>
          </a:bodyPr>
          <a:lstStyle/>
          <a:p>
            <a:pPr>
              <a:lnSpc>
                <a:spcPct val="150000"/>
              </a:lnSpc>
            </a:pPr>
            <a:r>
              <a:rPr lang="it-IT" sz="1800">
                <a:solidFill>
                  <a:srgbClr val="0D0D0D"/>
                </a:solidFill>
              </a:rPr>
              <a:t>Di conseguenza, potresti voler affinare (e ridefinire) la ricerca. La sezione </a:t>
            </a:r>
            <a:r>
              <a:rPr lang="it-IT" sz="1800" i="1">
                <a:solidFill>
                  <a:srgbClr val="0D0D0D"/>
                </a:solidFill>
              </a:rPr>
              <a:t>statistiche generali e regionali</a:t>
            </a:r>
            <a:r>
              <a:rPr lang="it-IT" sz="1800">
                <a:solidFill>
                  <a:srgbClr val="0D0D0D"/>
                </a:solidFill>
              </a:rPr>
              <a:t> è ciò che fa al caso tuo</a:t>
            </a:r>
            <a:r>
              <a:rPr lang="en-US" sz="1800">
                <a:effectLst/>
                <a:latin typeface="Arial Rounded"/>
                <a:ea typeface="Arial Rounded"/>
                <a:cs typeface="Arial Rounded"/>
              </a:rPr>
              <a:t>.</a:t>
            </a:r>
            <a:endParaRPr lang="en-US" sz="1800" dirty="0">
              <a:solidFill>
                <a:srgbClr val="0D0D0D"/>
              </a:solidFill>
            </a:endParaRPr>
          </a:p>
        </p:txBody>
      </p:sp>
      <p:sp>
        <p:nvSpPr>
          <p:cNvPr id="6" name="Rectangle 4">
            <a:extLst>
              <a:ext uri="{FF2B5EF4-FFF2-40B4-BE49-F238E27FC236}">
                <a16:creationId xmlns:a16="http://schemas.microsoft.com/office/drawing/2014/main" id="{769E367A-8755-439E-8D7B-7B35114E8B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Picture 10">
            <a:extLst>
              <a:ext uri="{FF2B5EF4-FFF2-40B4-BE49-F238E27FC236}">
                <a16:creationId xmlns:a16="http://schemas.microsoft.com/office/drawing/2014/main" id="{39799F75-0CF6-4479-B056-9AF026997C11}"/>
              </a:ext>
            </a:extLst>
          </p:cNvPr>
          <p:cNvPicPr>
            <a:picLocks noChangeAspect="1"/>
          </p:cNvPicPr>
          <p:nvPr/>
        </p:nvPicPr>
        <p:blipFill rotWithShape="1">
          <a:blip r:embed="rId6"/>
          <a:srcRect t="76916" r="35424"/>
          <a:stretch/>
        </p:blipFill>
        <p:spPr>
          <a:xfrm>
            <a:off x="5285773" y="3313460"/>
            <a:ext cx="6109058" cy="2516650"/>
          </a:xfrm>
          <a:prstGeom prst="rect">
            <a:avLst/>
          </a:prstGeom>
        </p:spPr>
      </p:pic>
    </p:spTree>
    <p:extLst>
      <p:ext uri="{BB962C8B-B14F-4D97-AF65-F5344CB8AC3E}">
        <p14:creationId xmlns:p14="http://schemas.microsoft.com/office/powerpoint/2010/main" val="2443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85" name="Google Shape;185;p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86" name="Google Shape;186;p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88" name="Google Shape;188;p3"/>
          <p:cNvSpPr txBox="1"/>
          <p:nvPr/>
        </p:nvSpPr>
        <p:spPr>
          <a:xfrm>
            <a:off x="705600" y="2319988"/>
            <a:ext cx="10780800" cy="3261000"/>
          </a:xfrm>
          <a:prstGeom prst="rect">
            <a:avLst/>
          </a:prstGeom>
          <a:noFill/>
          <a:ln>
            <a:noFill/>
          </a:ln>
        </p:spPr>
        <p:txBody>
          <a:bodyPr spcFirstLastPara="1" wrap="square" lIns="45700" tIns="45700" rIns="45700" bIns="45700" anchor="t" anchorCtr="0">
            <a:noAutofit/>
          </a:bodyPr>
          <a:lstStyle/>
          <a:p>
            <a:pPr marL="0" marR="0" lvl="0" indent="80962" algn="l" rtl="0">
              <a:lnSpc>
                <a:spcPct val="150000"/>
              </a:lnSpc>
              <a:spcBef>
                <a:spcPts val="0"/>
              </a:spcBef>
              <a:spcAft>
                <a:spcPts val="0"/>
              </a:spcAft>
              <a:buClr>
                <a:srgbClr val="000000"/>
              </a:buClr>
              <a:buSzPts val="2600"/>
              <a:buFont typeface="Arial Rounded"/>
              <a:buNone/>
            </a:pPr>
            <a:r>
              <a:rPr lang="en-US" sz="2600" b="1" i="0" u="none" strike="noStrike" cap="none">
                <a:solidFill>
                  <a:srgbClr val="000000"/>
                </a:solidFill>
                <a:latin typeface="Arial" panose="020B0604020202020204" pitchFamily="34" charset="0"/>
                <a:ea typeface="Arial Rounded"/>
                <a:cs typeface="Arial" panose="020B0604020202020204" pitchFamily="34" charset="0"/>
                <a:sym typeface="Arial Rounded"/>
              </a:rPr>
              <a:t>Unità </a:t>
            </a: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2</a:t>
            </a:r>
            <a:r>
              <a:rPr lang="en-US" sz="2600" b="1" i="0" u="none" strike="noStrike" cap="none">
                <a:solidFill>
                  <a:srgbClr val="000000"/>
                </a:solidFill>
                <a:latin typeface="Arial" panose="020B0604020202020204" pitchFamily="34" charset="0"/>
                <a:ea typeface="Arial Rounded"/>
                <a:cs typeface="Arial" panose="020B0604020202020204" pitchFamily="34" charset="0"/>
                <a:sym typeface="Arial Rounded"/>
              </a:rPr>
              <a:t>: </a:t>
            </a:r>
            <a:r>
              <a:rPr lang="it-IT" sz="2600" b="1" i="0" u="none" strike="noStrike" cap="none">
                <a:solidFill>
                  <a:srgbClr val="000000"/>
                </a:solidFill>
                <a:latin typeface="Arial" panose="020B0604020202020204" pitchFamily="34" charset="0"/>
                <a:ea typeface="Arial Rounded"/>
                <a:cs typeface="Arial" panose="020B0604020202020204" pitchFamily="34" charset="0"/>
                <a:sym typeface="Arial Rounded"/>
              </a:rPr>
              <a:t>Metodi di raccolta ed elaborazione dati</a:t>
            </a:r>
            <a:endParaRPr dirty="0">
              <a:latin typeface="Arial" panose="020B0604020202020204" pitchFamily="34" charset="0"/>
              <a:cs typeface="Arial" panose="020B0604020202020204" pitchFamily="34" charset="0"/>
            </a:endParaRPr>
          </a:p>
          <a:p>
            <a:pPr marL="0" marR="0" lvl="0" indent="80962" algn="l" rtl="0">
              <a:lnSpc>
                <a:spcPct val="150000"/>
              </a:lnSpc>
              <a:spcBef>
                <a:spcPts val="0"/>
              </a:spcBef>
              <a:spcAft>
                <a:spcPts val="0"/>
              </a:spcAft>
              <a:buClr>
                <a:srgbClr val="000000"/>
              </a:buClr>
              <a:buSzPts val="1800"/>
              <a:buFont typeface="Arial Rounded"/>
              <a:buNone/>
            </a:pPr>
            <a:endParaRPr sz="1800" b="0" i="0" u="none" strike="noStrike" cap="none" dirty="0">
              <a:solidFill>
                <a:srgbClr val="000000"/>
              </a:solidFill>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i="0" u="none" strike="noStrike" cap="none"/>
              <a:t>Raccolta dati: campionamento e dimensione campionaria, dati ufficiali, social media</a:t>
            </a:r>
            <a:endParaRPr sz="200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it-IT" sz="2000" b="0" i="0" u="none" strike="noStrike" cap="none">
                <a:latin typeface="Arial"/>
                <a:ea typeface="Arial"/>
                <a:cs typeface="Arial"/>
                <a:sym typeface="Arial"/>
              </a:rPr>
              <a:t>Conduzione di un’indagine</a:t>
            </a:r>
            <a:endParaRPr sz="2000" b="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b="0" i="0" u="none" strike="noStrike" cap="none">
                <a:latin typeface="Arial"/>
                <a:ea typeface="Arial"/>
                <a:cs typeface="Arial"/>
                <a:sym typeface="Arial"/>
              </a:rPr>
              <a:t>Metodi di analisi e visualizzazione dati</a:t>
            </a:r>
            <a:endParaRPr sz="2000" b="0" i="0" u="none" strike="noStrike" cap="none" dirty="0">
              <a:latin typeface="Raleway Thin"/>
              <a:ea typeface="Raleway Thin"/>
              <a:cs typeface="Raleway Thin"/>
              <a:sym typeface="Raleway Thin"/>
            </a:endParaRPr>
          </a:p>
        </p:txBody>
      </p:sp>
      <p:sp>
        <p:nvSpPr>
          <p:cNvPr id="2" name="Google Shape;273;g99f1de2ff6_0_142">
            <a:extLst>
              <a:ext uri="{FF2B5EF4-FFF2-40B4-BE49-F238E27FC236}">
                <a16:creationId xmlns:a16="http://schemas.microsoft.com/office/drawing/2014/main"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Unità </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it-IT"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99f1de2ff6_0_9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94" name="Google Shape;194;g99f1de2ff6_0_9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95" name="Google Shape;195;g99f1de2ff6_0_9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97" name="Google Shape;197;g99f1de2ff6_0_95"/>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lvl="0" indent="80962">
              <a:lnSpc>
                <a:spcPct val="150000"/>
              </a:lnSpc>
              <a:buSzPts val="2600"/>
            </a:pPr>
            <a:r>
              <a:rPr lang="it-IT" sz="2600" b="1">
                <a:latin typeface="Arial" panose="020B0604020202020204" pitchFamily="34" charset="0"/>
                <a:ea typeface="Arial Rounded"/>
                <a:cs typeface="Arial" panose="020B0604020202020204" pitchFamily="34" charset="0"/>
                <a:sym typeface="Arial Rounded"/>
              </a:rPr>
              <a:t>Unità 2: Metodi di raccolta ed elaborazione dati</a:t>
            </a:r>
            <a:endParaRPr lang="it-IT" sz="2800">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None/>
            </a:pPr>
            <a:r>
              <a:rPr lang="en-US" sz="2400" b="1">
                <a:latin typeface="Arial" panose="020B0604020202020204" pitchFamily="34" charset="0"/>
                <a:ea typeface="Arial Rounded"/>
                <a:cs typeface="Arial" panose="020B0604020202020204" pitchFamily="34" charset="0"/>
                <a:sym typeface="Arial Rounded"/>
              </a:rPr>
              <a:t>Prima di qualsiasi indagine, rispondi alle 5 W ed una H:</a:t>
            </a:r>
            <a:endParaRPr lang="en-US" sz="1900" b="1" dirty="0">
              <a:latin typeface="Arial" panose="020B0604020202020204" pitchFamily="34" charset="0"/>
              <a:cs typeface="Arial" panose="020B0604020202020204" pitchFamily="34" charset="0"/>
            </a:endParaRPr>
          </a:p>
          <a:p>
            <a:pPr marL="914400" marR="0" lvl="0" indent="-342900" algn="l" rtl="0">
              <a:lnSpc>
                <a:spcPct val="150000"/>
              </a:lnSpc>
              <a:spcBef>
                <a:spcPts val="0"/>
              </a:spcBef>
              <a:spcAft>
                <a:spcPts val="0"/>
              </a:spcAft>
              <a:buSzPts val="1800"/>
              <a:buChar char="➔"/>
            </a:pPr>
            <a:r>
              <a:rPr lang="en-US" sz="1800" b="1" i="1"/>
              <a:t>Chi (who?)</a:t>
            </a:r>
            <a:r>
              <a:rPr lang="en-US" sz="1800" i="1"/>
              <a:t>:</a:t>
            </a:r>
            <a:r>
              <a:rPr lang="en-US" sz="1800"/>
              <a:t> popolazione di riferimento (campionamento)</a:t>
            </a:r>
            <a:endParaRPr sz="1800"/>
          </a:p>
          <a:p>
            <a:pPr marL="914400" indent="-342900">
              <a:lnSpc>
                <a:spcPct val="150000"/>
              </a:lnSpc>
              <a:buSzPts val="1800"/>
              <a:buFont typeface="Arial"/>
              <a:buChar char="➔"/>
            </a:pPr>
            <a:r>
              <a:rPr lang="en-US" sz="1800" b="1" i="1"/>
              <a:t>Cosa (what?)</a:t>
            </a:r>
            <a:r>
              <a:rPr lang="en-US" sz="1800" i="1"/>
              <a:t>:</a:t>
            </a:r>
            <a:r>
              <a:rPr lang="en-US" sz="1800" b="1" i="1"/>
              <a:t> </a:t>
            </a:r>
            <a:r>
              <a:rPr lang="en-US" sz="1800"/>
              <a:t>area/oggetto d’indagine, caratteristiche d’interesse</a:t>
            </a:r>
          </a:p>
          <a:p>
            <a:pPr marL="914400" indent="-342900">
              <a:lnSpc>
                <a:spcPct val="150000"/>
              </a:lnSpc>
              <a:buSzPts val="1800"/>
              <a:buFont typeface="Arial"/>
              <a:buChar char="➔"/>
            </a:pPr>
            <a:r>
              <a:rPr lang="en-US" sz="1800" b="1" i="1"/>
              <a:t>Quando (when?)</a:t>
            </a:r>
            <a:r>
              <a:rPr lang="en-US" sz="1800" i="1"/>
              <a:t>: </a:t>
            </a:r>
            <a:r>
              <a:rPr lang="en-US" sz="1800"/>
              <a:t>arco temporale d’interesse</a:t>
            </a:r>
          </a:p>
          <a:p>
            <a:pPr marL="914400" marR="0" lvl="0" indent="-342900" algn="l" rtl="0">
              <a:lnSpc>
                <a:spcPct val="150000"/>
              </a:lnSpc>
              <a:spcBef>
                <a:spcPts val="0"/>
              </a:spcBef>
              <a:spcAft>
                <a:spcPts val="0"/>
              </a:spcAft>
              <a:buSzPts val="1800"/>
              <a:buChar char="➔"/>
            </a:pPr>
            <a:r>
              <a:rPr lang="en-US" sz="1800" b="1" i="1"/>
              <a:t>Dove (where?): </a:t>
            </a:r>
            <a:r>
              <a:rPr lang="en-US" sz="1800"/>
              <a:t>paese, regione, ecc.</a:t>
            </a:r>
            <a:endParaRPr sz="1800" b="1" i="1" dirty="0"/>
          </a:p>
          <a:p>
            <a:pPr marL="914400" marR="0" lvl="0" indent="-342900" algn="just" rtl="0">
              <a:lnSpc>
                <a:spcPct val="150000"/>
              </a:lnSpc>
              <a:spcBef>
                <a:spcPts val="0"/>
              </a:spcBef>
              <a:spcAft>
                <a:spcPts val="0"/>
              </a:spcAft>
              <a:buSzPts val="1800"/>
              <a:buChar char="➔"/>
            </a:pPr>
            <a:r>
              <a:rPr lang="en-US" sz="1800" b="1" i="1"/>
              <a:t>Perché (why?)</a:t>
            </a:r>
            <a:r>
              <a:rPr lang="en-US" sz="1800" b="1"/>
              <a:t>: </a:t>
            </a:r>
            <a:r>
              <a:rPr lang="en-US" sz="1800"/>
              <a:t>finalità</a:t>
            </a:r>
          </a:p>
          <a:p>
            <a:pPr marL="914400" indent="-342900">
              <a:lnSpc>
                <a:spcPct val="150000"/>
              </a:lnSpc>
              <a:buSzPts val="1800"/>
              <a:buFont typeface="Arial"/>
              <a:buChar char="➔"/>
            </a:pPr>
            <a:r>
              <a:rPr lang="en-US" sz="1800" b="1" i="1"/>
              <a:t>Come (how?)</a:t>
            </a:r>
            <a:r>
              <a:rPr lang="en-US" sz="1800"/>
              <a:t>: tecniche di raccolta ed elaborazione dei dati</a:t>
            </a:r>
            <a:endParaRPr sz="2100" dirty="0"/>
          </a:p>
        </p:txBody>
      </p:sp>
      <p:sp>
        <p:nvSpPr>
          <p:cNvPr id="3" name="Google Shape;273;g99f1de2ff6_0_142">
            <a:extLst>
              <a:ext uri="{FF2B5EF4-FFF2-40B4-BE49-F238E27FC236}">
                <a16:creationId xmlns:a16="http://schemas.microsoft.com/office/drawing/2014/main" id="{D33D6788-5787-4464-8300-67D3A7FC7D0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4" name="Google Shape;44;p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45" name="Google Shape;45;p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46" name="Google Shape;46;p2"/>
          <p:cNvSpPr txBox="1"/>
          <p:nvPr/>
        </p:nvSpPr>
        <p:spPr>
          <a:xfrm>
            <a:off x="5665787" y="661987"/>
            <a:ext cx="5855852"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400"/>
              <a:buFont typeface="Arial Rounded"/>
              <a:buNone/>
            </a:pPr>
            <a:r>
              <a:rPr lang="en-US" sz="4400" b="1" i="0" u="none" strike="noStrike" cap="none">
                <a:solidFill>
                  <a:srgbClr val="000000"/>
                </a:solidFill>
                <a:effectLst>
                  <a:outerShdw blurRad="38100" dist="38100" dir="2700000" algn="tl">
                    <a:srgbClr val="000000">
                      <a:alpha val="43137"/>
                    </a:srgbClr>
                  </a:outerShdw>
                </a:effectLst>
                <a:latin typeface="+mj-lt"/>
                <a:ea typeface="Arial Rounded"/>
                <a:cs typeface="Arial Rounded"/>
                <a:sym typeface="Arial Rounded"/>
              </a:rPr>
              <a:t>Obiettivi e Traguardi</a:t>
            </a:r>
            <a:endParaRPr dirty="0">
              <a:effectLst>
                <a:outerShdw blurRad="38100" dist="38100" dir="2700000" algn="tl">
                  <a:srgbClr val="000000">
                    <a:alpha val="43137"/>
                  </a:srgbClr>
                </a:outerShdw>
              </a:effectLst>
              <a:latin typeface="+mj-lt"/>
            </a:endParaRPr>
          </a:p>
        </p:txBody>
      </p:sp>
      <p:sp>
        <p:nvSpPr>
          <p:cNvPr id="47" name="Google Shape;47;p2"/>
          <p:cNvSpPr txBox="1"/>
          <p:nvPr/>
        </p:nvSpPr>
        <p:spPr>
          <a:xfrm>
            <a:off x="546546" y="2106612"/>
            <a:ext cx="11351767" cy="3323946"/>
          </a:xfrm>
          <a:prstGeom prst="rect">
            <a:avLst/>
          </a:prstGeom>
          <a:noFill/>
          <a:ln>
            <a:noFill/>
          </a:ln>
        </p:spPr>
        <p:txBody>
          <a:bodyPr spcFirstLastPara="1" wrap="square" lIns="45700" tIns="45700" rIns="45700" bIns="45700" anchor="t" anchorCtr="0">
            <a:spAutoFit/>
          </a:bodyPr>
          <a:lstStyle/>
          <a:p>
            <a:pPr marL="0" marR="0" lvl="0" indent="80962" algn="l" rtl="0">
              <a:lnSpc>
                <a:spcPct val="150000"/>
              </a:lnSpc>
              <a:spcBef>
                <a:spcPts val="0"/>
              </a:spcBef>
              <a:spcAft>
                <a:spcPts val="0"/>
              </a:spcAft>
              <a:buClr>
                <a:srgbClr val="000000"/>
              </a:buClr>
              <a:buSzPts val="3200"/>
              <a:buFont typeface="Arial Rounded"/>
              <a:buNone/>
            </a:pPr>
            <a:r>
              <a:rPr lang="en-US" sz="3200" b="1" i="0" u="none" strike="noStrike" cap="none">
                <a:solidFill>
                  <a:srgbClr val="000000"/>
                </a:solidFill>
                <a:effectLst>
                  <a:outerShdw blurRad="38100" dist="38100" dir="2700000" algn="tl">
                    <a:srgbClr val="000000">
                      <a:alpha val="43137"/>
                    </a:srgbClr>
                  </a:outerShdw>
                </a:effectLst>
                <a:latin typeface="+mn-lt"/>
                <a:ea typeface="Arial Rounded"/>
                <a:cs typeface="Arial Rounded"/>
                <a:sym typeface="Arial Rounded"/>
              </a:rPr>
              <a:t>Al termine di questo modulo sarai in grado di:</a:t>
            </a:r>
            <a:endParaRPr dirty="0">
              <a:effectLst>
                <a:outerShdw blurRad="38100" dist="38100" dir="2700000" algn="tl">
                  <a:srgbClr val="000000">
                    <a:alpha val="43137"/>
                  </a:srgbClr>
                </a:outerShdw>
              </a:effectLst>
              <a:latin typeface="+mn-lt"/>
            </a:endParaRPr>
          </a:p>
          <a:p>
            <a:pPr marL="330200" lvl="2" indent="-330200">
              <a:lnSpc>
                <a:spcPct val="150000"/>
              </a:lnSpc>
              <a:buSzPts val="2700"/>
              <a:buFont typeface="Arial"/>
              <a:buChar char="✦"/>
            </a:pPr>
            <a:r>
              <a:rPr lang="en-US" sz="2700"/>
              <a:t> Identificare il mercato</a:t>
            </a:r>
          </a:p>
          <a:p>
            <a:pPr marL="330200" lvl="2" indent="-330200">
              <a:lnSpc>
                <a:spcPct val="150000"/>
              </a:lnSpc>
              <a:buSzPts val="2700"/>
              <a:buFont typeface="Arial"/>
              <a:buChar char="✦"/>
            </a:pPr>
            <a:r>
              <a:rPr lang="en-US" sz="2700"/>
              <a:t> Eseguire campionamenti di potenziali clienti</a:t>
            </a:r>
            <a:endParaRPr sz="1800" b="0" i="0" u="none" strike="noStrike" cap="none" dirty="0">
              <a:solidFill>
                <a:srgbClr val="000000"/>
              </a:solidFill>
              <a:latin typeface="Raleway Thin"/>
              <a:ea typeface="Raleway Thin"/>
              <a:cs typeface="Raleway Thin"/>
              <a:sym typeface="Raleway Thin"/>
            </a:endParaRPr>
          </a:p>
          <a:p>
            <a:pPr marL="330200" lvl="2" indent="-330200">
              <a:lnSpc>
                <a:spcPct val="150000"/>
              </a:lnSpc>
              <a:buSzPts val="2700"/>
              <a:buFont typeface="Arial"/>
              <a:buChar char="✦"/>
            </a:pPr>
            <a:r>
              <a:rPr lang="en-US" sz="2700" b="0" i="0" u="none" strike="noStrike" cap="none">
                <a:solidFill>
                  <a:srgbClr val="000000"/>
                </a:solidFill>
                <a:latin typeface="Arial"/>
                <a:ea typeface="Arial"/>
                <a:cs typeface="Arial"/>
                <a:sym typeface="Arial"/>
              </a:rPr>
              <a:t> Definire strumenti per la raccolta dati</a:t>
            </a:r>
          </a:p>
          <a:p>
            <a:pPr marL="330200" lvl="2" indent="-330200">
              <a:lnSpc>
                <a:spcPct val="150000"/>
              </a:lnSpc>
              <a:buSzPts val="2700"/>
              <a:buFont typeface="Arial"/>
              <a:buChar char="✦"/>
            </a:pPr>
            <a:r>
              <a:rPr lang="en-US" sz="2700"/>
              <a:t> Analizzare e interpretare i dati</a:t>
            </a:r>
            <a:endParaRPr sz="1800" b="0" i="0" u="none" strike="noStrike" cap="none" dirty="0">
              <a:solidFill>
                <a:srgbClr val="FF0000"/>
              </a:solidFill>
              <a:latin typeface="Raleway Thin"/>
              <a:ea typeface="Raleway Thin"/>
              <a:cs typeface="Raleway Thin"/>
              <a:sym typeface="Raleway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99f1de2ff6_0_10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03" name="Google Shape;203;g99f1de2ff6_0_10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04" name="Google Shape;204;g99f1de2ff6_0_10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06" name="Google Shape;206;g99f1de2ff6_0_10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a:t>
            </a:r>
            <a:r>
              <a:rPr lang="en-US" sz="2400" b="1">
                <a:latin typeface="Arial" panose="020B0604020202020204" pitchFamily="34" charset="0"/>
                <a:ea typeface="Arial Rounded"/>
                <a:cs typeface="Arial" panose="020B0604020202020204" pitchFamily="34" charset="0"/>
                <a:sym typeface="Arial Rounded"/>
              </a:rPr>
              <a:t>. Campionamento</a:t>
            </a:r>
            <a:endParaRPr lang="en-US"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600"/>
              <a:t>A volte, le informazioni d’interesse non sempre sono disponibili come dati di censo. Un censimento risulterebbe:</a:t>
            </a:r>
          </a:p>
          <a:p>
            <a:pPr marL="457200" marR="0" lvl="0" indent="-330200" algn="l" rtl="0">
              <a:lnSpc>
                <a:spcPct val="150000"/>
              </a:lnSpc>
              <a:spcBef>
                <a:spcPts val="0"/>
              </a:spcBef>
              <a:spcAft>
                <a:spcPts val="0"/>
              </a:spcAft>
              <a:buSzPts val="1600"/>
              <a:buChar char="●"/>
            </a:pPr>
            <a:r>
              <a:rPr lang="it-IT" sz="1600"/>
              <a:t>costoso</a:t>
            </a:r>
            <a:endParaRPr sz="1600" dirty="0"/>
          </a:p>
          <a:p>
            <a:pPr marL="457200" marR="0" lvl="0" indent="-330200" algn="l" rtl="0">
              <a:lnSpc>
                <a:spcPct val="150000"/>
              </a:lnSpc>
              <a:spcBef>
                <a:spcPts val="0"/>
              </a:spcBef>
              <a:spcAft>
                <a:spcPts val="0"/>
              </a:spcAft>
              <a:buSzPts val="1600"/>
              <a:buChar char="●"/>
            </a:pPr>
            <a:r>
              <a:rPr lang="it-IT" sz="1600"/>
              <a:t>dispendioso in termini di tempo</a:t>
            </a:r>
            <a:endParaRPr sz="1600" dirty="0"/>
          </a:p>
          <a:p>
            <a:pPr marL="457200" marR="0" lvl="0" indent="-330200" algn="l" rtl="0">
              <a:lnSpc>
                <a:spcPct val="150000"/>
              </a:lnSpc>
              <a:spcBef>
                <a:spcPts val="0"/>
              </a:spcBef>
              <a:spcAft>
                <a:spcPts val="0"/>
              </a:spcAft>
              <a:buSzPts val="1600"/>
              <a:buChar char="●"/>
            </a:pPr>
            <a:r>
              <a:rPr lang="en-US" sz="1600"/>
              <a:t>meno monitorato/controllato in termini di qualità della rilevazione</a:t>
            </a:r>
            <a:endParaRPr sz="1600" dirty="0"/>
          </a:p>
          <a:p>
            <a:pPr marL="0" marR="0" lvl="0" indent="0" algn="l" rtl="0">
              <a:lnSpc>
                <a:spcPct val="150000"/>
              </a:lnSpc>
              <a:spcBef>
                <a:spcPts val="0"/>
              </a:spcBef>
              <a:spcAft>
                <a:spcPts val="0"/>
              </a:spcAft>
              <a:buNone/>
            </a:pPr>
            <a:endParaRPr lang="en-US" sz="1800" dirty="0"/>
          </a:p>
          <a:p>
            <a:pPr lvl="0">
              <a:lnSpc>
                <a:spcPct val="150000"/>
              </a:lnSpc>
            </a:pPr>
            <a:r>
              <a:rPr lang="en-US" sz="1800"/>
              <a:t>per organizzazioni di più piccola dimensione o individui. Fortunatamente, il campionamento </a:t>
            </a:r>
            <a:r>
              <a:rPr lang="it-IT" sz="1800"/>
              <a:t>permette di stimare i parametri/risultati/percezioni di una popolazione a partire da dati raccolti su parte di essa</a:t>
            </a:r>
            <a:r>
              <a:rPr lang="en-US" sz="1800"/>
              <a:t>. </a:t>
            </a:r>
            <a:r>
              <a:rPr lang="it-IT" sz="1800"/>
              <a:t>Consiste nell’estrazione di unità a partire da una popolazione di riferimento secondo criteri che permettono di generalizzare i risultati ottenuti</a:t>
            </a:r>
            <a:endParaRPr sz="1600" dirty="0"/>
          </a:p>
        </p:txBody>
      </p:sp>
      <p:sp>
        <p:nvSpPr>
          <p:cNvPr id="3" name="Google Shape;273;g99f1de2ff6_0_142">
            <a:extLst>
              <a:ext uri="{FF2B5EF4-FFF2-40B4-BE49-F238E27FC236}">
                <a16:creationId xmlns:a16="http://schemas.microsoft.com/office/drawing/2014/main" id="{35BA4E04-8285-476D-B007-E086CFB2BBAA}"/>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99f1de2ff6_0_1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12" name="Google Shape;212;g99f1de2ff6_0_1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13" name="Google Shape;213;g99f1de2ff6_0_1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15" name="Google Shape;215;g99f1de2ff6_0_16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a:t>
            </a:r>
            <a:r>
              <a:rPr lang="en-US" sz="2400" b="1">
                <a:latin typeface="Arial" panose="020B0604020202020204" pitchFamily="34" charset="0"/>
                <a:ea typeface="Arial Rounded"/>
                <a:cs typeface="Arial" panose="020B0604020202020204" pitchFamily="34" charset="0"/>
                <a:sym typeface="Arial Rounded"/>
              </a:rPr>
              <a:t>. </a:t>
            </a:r>
            <a:r>
              <a:rPr lang="it-IT" sz="2400" b="1">
                <a:latin typeface="Arial" panose="020B0604020202020204" pitchFamily="34" charset="0"/>
                <a:ea typeface="Arial Rounded"/>
                <a:cs typeface="Arial" panose="020B0604020202020204" pitchFamily="34" charset="0"/>
                <a:sym typeface="Arial Rounded"/>
              </a:rPr>
              <a:t>Campionamento</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it-IT" sz="1800"/>
              <a:t>Probabilistico</a:t>
            </a:r>
            <a:endParaRPr sz="1800" dirty="0"/>
          </a:p>
          <a:p>
            <a:pPr marL="457200" lvl="0" indent="-342900" algn="l" rtl="0">
              <a:lnSpc>
                <a:spcPct val="115000"/>
              </a:lnSpc>
              <a:spcBef>
                <a:spcPts val="600"/>
              </a:spcBef>
              <a:spcAft>
                <a:spcPts val="0"/>
              </a:spcAft>
              <a:buClr>
                <a:srgbClr val="202122"/>
              </a:buClr>
              <a:buSzPts val="1800"/>
              <a:buChar char="➔"/>
            </a:pPr>
            <a:r>
              <a:rPr lang="en-US" sz="1800">
                <a:solidFill>
                  <a:srgbClr val="202122"/>
                </a:solidFill>
                <a:highlight>
                  <a:srgbClr val="FFFFFF"/>
                </a:highlight>
              </a:rPr>
              <a:t>Ogni elemento ha una probabilità nota, diversa da 0, di far parte				          del campione;</a:t>
            </a:r>
            <a:endParaRPr sz="1800" dirty="0">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n-US" sz="1800">
                <a:solidFill>
                  <a:srgbClr val="202122"/>
                </a:solidFill>
                <a:highlight>
                  <a:srgbClr val="FFFFFF"/>
                </a:highlight>
              </a:rPr>
              <a:t>Richiede un processo di selezione casuale;</a:t>
            </a:r>
            <a:endParaRPr sz="1800" dirty="0">
              <a:solidFill>
                <a:srgbClr val="202122"/>
              </a:solidFill>
              <a:highlight>
                <a:srgbClr val="FFFFFF"/>
              </a:highlight>
            </a:endParaRPr>
          </a:p>
          <a:p>
            <a:pPr marL="0" lvl="0" indent="0" algn="l" rtl="0">
              <a:lnSpc>
                <a:spcPct val="115000"/>
              </a:lnSpc>
              <a:spcBef>
                <a:spcPts val="600"/>
              </a:spcBef>
              <a:spcAft>
                <a:spcPts val="0"/>
              </a:spcAft>
              <a:buNone/>
            </a:pPr>
            <a:endParaRPr sz="1800" dirty="0">
              <a:solidFill>
                <a:srgbClr val="202122"/>
              </a:solidFill>
              <a:highlight>
                <a:srgbClr val="FFFFFF"/>
              </a:highlight>
            </a:endParaRPr>
          </a:p>
          <a:p>
            <a:pPr lvl="0">
              <a:lnSpc>
                <a:spcPct val="115000"/>
              </a:lnSpc>
              <a:spcBef>
                <a:spcPts val="600"/>
              </a:spcBef>
            </a:pPr>
            <a:r>
              <a:rPr lang="it-IT" sz="1800">
                <a:solidFill>
                  <a:srgbClr val="202122"/>
                </a:solidFill>
                <a:highlight>
                  <a:srgbClr val="FFFFFF"/>
                </a:highlight>
              </a:rPr>
              <a:t>In qualsiasi tipo di campionamento probabilistico, il punto di partenza è la </a:t>
            </a:r>
            <a:r>
              <a:rPr lang="it-IT" sz="1800" b="1">
                <a:solidFill>
                  <a:srgbClr val="202122"/>
                </a:solidFill>
                <a:highlight>
                  <a:srgbClr val="FFFFFF"/>
                </a:highlight>
              </a:rPr>
              <a:t>lista dell’intera popolazione</a:t>
            </a:r>
            <a:r>
              <a:rPr lang="it-IT" sz="1800">
                <a:solidFill>
                  <a:srgbClr val="202122"/>
                </a:solidFill>
                <a:highlight>
                  <a:srgbClr val="FFFFFF"/>
                </a:highlight>
              </a:rPr>
              <a:t>. </a:t>
            </a:r>
          </a:p>
          <a:p>
            <a:pPr lvl="0">
              <a:lnSpc>
                <a:spcPct val="115000"/>
              </a:lnSpc>
              <a:spcBef>
                <a:spcPts val="600"/>
              </a:spcBef>
            </a:pPr>
            <a:r>
              <a:rPr lang="en-US" sz="1600" b="1" i="1">
                <a:solidFill>
                  <a:srgbClr val="202122"/>
                </a:solidFill>
                <a:highlight>
                  <a:srgbClr val="FFFFFF"/>
                </a:highlight>
              </a:rPr>
              <a:t>Campionamento Casuale Semplice: </a:t>
            </a:r>
            <a:r>
              <a:rPr lang="it-IT" sz="1600">
                <a:solidFill>
                  <a:srgbClr val="202122"/>
                </a:solidFill>
                <a:highlight>
                  <a:srgbClr val="FFFFFF"/>
                </a:highlight>
              </a:rPr>
              <a:t>tutti gli elementi d’indagine devono avere la stessa probabilità di essere inclusi nel campione. A partire da una lista della popolazione, le unità statistiche vengono estratte casualmente.</a:t>
            </a:r>
            <a:r>
              <a:rPr lang="en-US" sz="1600">
                <a:solidFill>
                  <a:srgbClr val="202122"/>
                </a:solidFill>
                <a:highlight>
                  <a:srgbClr val="FFFFFF"/>
                </a:highlight>
              </a:rPr>
              <a:t>.</a:t>
            </a:r>
            <a:endParaRPr sz="1600">
              <a:solidFill>
                <a:srgbClr val="202122"/>
              </a:solidFill>
              <a:highlight>
                <a:srgbClr val="FFFFFF"/>
              </a:highlight>
            </a:endParaRPr>
          </a:p>
          <a:p>
            <a:pPr lvl="0">
              <a:lnSpc>
                <a:spcPct val="115000"/>
              </a:lnSpc>
              <a:spcBef>
                <a:spcPts val="600"/>
              </a:spcBef>
              <a:spcAft>
                <a:spcPts val="100"/>
              </a:spcAft>
            </a:pPr>
            <a:r>
              <a:rPr lang="en-US" sz="1600" b="1" i="1">
                <a:solidFill>
                  <a:srgbClr val="202122"/>
                </a:solidFill>
                <a:highlight>
                  <a:srgbClr val="FFFFFF"/>
                </a:highlight>
              </a:rPr>
              <a:t>Campionamento Sistematico</a:t>
            </a:r>
            <a:r>
              <a:rPr lang="en-US" sz="1600">
                <a:solidFill>
                  <a:srgbClr val="202122"/>
                </a:solidFill>
                <a:highlight>
                  <a:srgbClr val="FFFFFF"/>
                </a:highlight>
              </a:rPr>
              <a:t>: </a:t>
            </a:r>
            <a:r>
              <a:rPr lang="it-IT" sz="1600">
                <a:solidFill>
                  <a:srgbClr val="202122"/>
                </a:solidFill>
                <a:highlight>
                  <a:srgbClr val="FFFFFF"/>
                </a:highlight>
              </a:rPr>
              <a:t>la popolazione oggetto d’indagine viene ordinata e, dopo l’inizio del campionamento in un punto casuale, gli elementi vengono selezionati ad intervalli regolari stabiliti secondo quella lista ordinata.</a:t>
            </a:r>
            <a:endParaRPr sz="1600" dirty="0">
              <a:solidFill>
                <a:srgbClr val="202122"/>
              </a:solidFill>
              <a:highlight>
                <a:srgbClr val="FFFFFF"/>
              </a:highlight>
            </a:endParaRPr>
          </a:p>
        </p:txBody>
      </p:sp>
      <p:pic>
        <p:nvPicPr>
          <p:cNvPr id="216" name="Google Shape;216;g99f1de2ff6_0_164"/>
          <p:cNvPicPr preferRelativeResize="0"/>
          <p:nvPr/>
        </p:nvPicPr>
        <p:blipFill>
          <a:blip r:embed="rId6">
            <a:alphaModFix/>
          </a:blip>
          <a:stretch>
            <a:fillRect/>
          </a:stretch>
        </p:blipFill>
        <p:spPr>
          <a:xfrm>
            <a:off x="8988000" y="2390775"/>
            <a:ext cx="2575350" cy="1857375"/>
          </a:xfrm>
          <a:prstGeom prst="rect">
            <a:avLst/>
          </a:prstGeom>
          <a:noFill/>
          <a:ln>
            <a:noFill/>
          </a:ln>
        </p:spPr>
      </p:pic>
      <p:sp>
        <p:nvSpPr>
          <p:cNvPr id="217" name="Google Shape;217;g99f1de2ff6_0_164"/>
          <p:cNvSpPr/>
          <p:nvPr/>
        </p:nvSpPr>
        <p:spPr>
          <a:xfrm rot="-2700000">
            <a:off x="8307062" y="3803582"/>
            <a:ext cx="647851" cy="361897"/>
          </a:xfrm>
          <a:prstGeom prst="rightArrow">
            <a:avLst>
              <a:gd name="adj1" fmla="val 3681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273;g99f1de2ff6_0_142">
            <a:extLst>
              <a:ext uri="{FF2B5EF4-FFF2-40B4-BE49-F238E27FC236}">
                <a16:creationId xmlns:a16="http://schemas.microsoft.com/office/drawing/2014/main" id="{55C19C3B-9B07-4479-97ED-A42A8BA0E49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99f1de2ff6_0_17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23" name="Google Shape;223;g99f1de2ff6_0_17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24" name="Google Shape;224;g99f1de2ff6_0_17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26" name="Google Shape;226;g99f1de2ff6_0_172"/>
          <p:cNvSpPr txBox="1"/>
          <p:nvPr/>
        </p:nvSpPr>
        <p:spPr>
          <a:xfrm>
            <a:off x="705600" y="2166925"/>
            <a:ext cx="10964700" cy="412275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a:latin typeface="Arial" panose="020B0604020202020204" pitchFamily="34" charset="0"/>
                <a:ea typeface="Arial Rounded"/>
                <a:cs typeface="Arial" panose="020B0604020202020204" pitchFamily="34" charset="0"/>
                <a:sym typeface="Arial Rounded"/>
              </a:rPr>
              <a:t>2.1. Campionamento</a:t>
            </a:r>
          </a:p>
          <a:p>
            <a:pPr marL="0" marR="0" lvl="0" indent="0" algn="l" rtl="0">
              <a:lnSpc>
                <a:spcPct val="150000"/>
              </a:lnSpc>
              <a:spcBef>
                <a:spcPts val="0"/>
              </a:spcBef>
              <a:spcAft>
                <a:spcPts val="0"/>
              </a:spcAft>
              <a:buNone/>
            </a:pPr>
            <a:r>
              <a:rPr lang="en-US" sz="1800"/>
              <a:t>Non Probabilistico</a:t>
            </a:r>
            <a:endParaRPr lang="en-US" sz="1800" dirty="0"/>
          </a:p>
          <a:p>
            <a:pPr marL="457200" lvl="0" indent="-342900">
              <a:lnSpc>
                <a:spcPct val="150000"/>
              </a:lnSpc>
              <a:buSzPts val="1800"/>
              <a:buChar char="➔"/>
            </a:pPr>
            <a:r>
              <a:rPr lang="it-IT" sz="1800">
                <a:solidFill>
                  <a:srgbClr val="202122"/>
                </a:solidFill>
                <a:highlight>
                  <a:srgbClr val="FFFFFF"/>
                </a:highlight>
              </a:rPr>
              <a:t>alcuni elementi della popolazione non hanno alcuna probabilità di essere selezionati </a:t>
            </a:r>
          </a:p>
          <a:p>
            <a:pPr marL="114300" lvl="0">
              <a:lnSpc>
                <a:spcPct val="150000"/>
              </a:lnSpc>
              <a:buSzPts val="1800"/>
            </a:pPr>
            <a:r>
              <a:rPr lang="it-IT" sz="1600">
                <a:solidFill>
                  <a:srgbClr val="202122"/>
                </a:solidFill>
                <a:highlight>
                  <a:srgbClr val="FFFFFF"/>
                </a:highlight>
              </a:rPr>
              <a:t>      (a volte sono definiti ‘fuori copertura’/’sotto copertura’)</a:t>
            </a:r>
            <a:r>
              <a:rPr lang="en-US" sz="1800">
                <a:solidFill>
                  <a:srgbClr val="202122"/>
                </a:solidFill>
                <a:highlight>
                  <a:srgbClr val="FFFFFF"/>
                </a:highlight>
              </a:rPr>
              <a:t>;</a:t>
            </a:r>
            <a:endParaRPr sz="1800">
              <a:solidFill>
                <a:srgbClr val="202122"/>
              </a:solidFill>
              <a:highlight>
                <a:srgbClr val="FFFFFF"/>
              </a:highlight>
            </a:endParaRPr>
          </a:p>
          <a:p>
            <a:pPr marL="457200" lvl="0" indent="-342900">
              <a:lnSpc>
                <a:spcPct val="150000"/>
              </a:lnSpc>
              <a:buSzPts val="1800"/>
              <a:buChar char="➔"/>
            </a:pPr>
            <a:r>
              <a:rPr lang="it-IT" sz="1800">
                <a:solidFill>
                  <a:srgbClr val="202122"/>
                </a:solidFill>
                <a:highlight>
                  <a:srgbClr val="FFFFFF"/>
                </a:highlight>
              </a:rPr>
              <a:t>la probabilità di essere selezionati per il campione non può essere definita in modo accurato</a:t>
            </a:r>
            <a:r>
              <a:rPr lang="en-US" sz="1800">
                <a:solidFill>
                  <a:srgbClr val="202122"/>
                </a:solidFill>
                <a:highlight>
                  <a:srgbClr val="FFFFFF"/>
                </a:highlight>
              </a:rPr>
              <a:t>;</a:t>
            </a:r>
            <a:endParaRPr lang="en-US" sz="1800" dirty="0">
              <a:solidFill>
                <a:srgbClr val="202122"/>
              </a:solidFill>
              <a:highlight>
                <a:srgbClr val="FFFFFF"/>
              </a:highlight>
            </a:endParaRPr>
          </a:p>
          <a:p>
            <a:pPr marL="114300" marR="0" lvl="0" algn="l" rtl="0">
              <a:lnSpc>
                <a:spcPct val="150000"/>
              </a:lnSpc>
              <a:spcBef>
                <a:spcPts val="0"/>
              </a:spcBef>
              <a:spcAft>
                <a:spcPts val="0"/>
              </a:spcAft>
              <a:buSzPts val="1800"/>
            </a:pPr>
            <a:endParaRPr sz="1800" dirty="0">
              <a:solidFill>
                <a:srgbClr val="202122"/>
              </a:solidFill>
              <a:highlight>
                <a:srgbClr val="FFFFFF"/>
              </a:highlight>
            </a:endParaRPr>
          </a:p>
          <a:p>
            <a:pPr marL="342900" lvl="0" indent="-342900">
              <a:lnSpc>
                <a:spcPct val="150000"/>
              </a:lnSpc>
              <a:buAutoNum type="alphaLcPeriod"/>
            </a:pPr>
            <a:r>
              <a:rPr lang="it-IT" sz="1600" b="1" i="1">
                <a:solidFill>
                  <a:srgbClr val="202122"/>
                </a:solidFill>
                <a:highlight>
                  <a:srgbClr val="FFFFFF"/>
                </a:highlight>
              </a:rPr>
              <a:t>Campionamento di convenienza</a:t>
            </a:r>
            <a:r>
              <a:rPr lang="it-IT" sz="1600">
                <a:solidFill>
                  <a:srgbClr val="202122"/>
                </a:solidFill>
                <a:highlight>
                  <a:srgbClr val="FFFFFF"/>
                </a:highlight>
              </a:rPr>
              <a:t>: il campione è estratto da un gruppo di persone facili da contattare o da raggiungere (utile negli studi pilota);</a:t>
            </a:r>
          </a:p>
          <a:p>
            <a:pPr marL="342900" lvl="0" indent="-342900">
              <a:lnSpc>
                <a:spcPct val="150000"/>
              </a:lnSpc>
              <a:buAutoNum type="alphaLcPeriod"/>
            </a:pPr>
            <a:r>
              <a:rPr lang="it-IT" sz="1600" b="1" i="1">
                <a:solidFill>
                  <a:srgbClr val="202122"/>
                </a:solidFill>
                <a:highlight>
                  <a:srgbClr val="FFFFFF"/>
                </a:highlight>
              </a:rPr>
              <a:t>Campionamento a palla di neve: </a:t>
            </a:r>
            <a:r>
              <a:rPr lang="it-IT" sz="1600">
                <a:solidFill>
                  <a:srgbClr val="202122"/>
                </a:solidFill>
                <a:highlight>
                  <a:srgbClr val="FFFFFF"/>
                </a:highlight>
              </a:rPr>
              <a:t>dopo aver trovato un gruppo iniziale di partecipanti, questi ultimi vengono utilizzati per reclutare ulteriori partecipanti/rispondenti;</a:t>
            </a:r>
            <a:endParaRPr sz="1800" dirty="0">
              <a:solidFill>
                <a:srgbClr val="202122"/>
              </a:solidFill>
              <a:highlight>
                <a:srgbClr val="FFFFFF"/>
              </a:highlight>
            </a:endParaRPr>
          </a:p>
        </p:txBody>
      </p:sp>
      <p:sp>
        <p:nvSpPr>
          <p:cNvPr id="3" name="Google Shape;273;g99f1de2ff6_0_142">
            <a:extLst>
              <a:ext uri="{FF2B5EF4-FFF2-40B4-BE49-F238E27FC236}">
                <a16:creationId xmlns:a16="http://schemas.microsoft.com/office/drawing/2014/main" id="{2FF0E096-DADF-4C02-81D9-D57600790DBD}"/>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9f1de2ff6_0_87"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32" name="Google Shape;232;g99f1de2ff6_0_87"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33" name="Google Shape;233;g99f1de2ff6_0_87"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35" name="Google Shape;235;g99f1de2ff6_0_87"/>
          <p:cNvSpPr txBox="1"/>
          <p:nvPr/>
        </p:nvSpPr>
        <p:spPr>
          <a:xfrm>
            <a:off x="705600" y="2166925"/>
            <a:ext cx="10964700" cy="4333512"/>
          </a:xfrm>
          <a:prstGeom prst="rect">
            <a:avLst/>
          </a:prstGeom>
          <a:noFill/>
          <a:ln>
            <a:noFill/>
          </a:ln>
        </p:spPr>
        <p:txBody>
          <a:bodyPr spcFirstLastPara="1" wrap="square" lIns="45700" tIns="45700" rIns="45700" bIns="45700" anchor="t" anchorCtr="0">
            <a:noAutofit/>
          </a:bodyPr>
          <a:lstStyle/>
          <a:p>
            <a:pPr lvl="0">
              <a:lnSpc>
                <a:spcPct val="150000"/>
              </a:lnSpc>
            </a:pPr>
            <a:r>
              <a:rPr lang="it-IT" sz="2400" b="1">
                <a:latin typeface="Arial" panose="020B0604020202020204" pitchFamily="34" charset="0"/>
                <a:ea typeface="Arial Rounded"/>
                <a:cs typeface="Arial" panose="020B0604020202020204" pitchFamily="34" charset="0"/>
                <a:sym typeface="Arial Rounded"/>
              </a:rPr>
              <a:t>2.2. Tecniche di raccolta dati</a:t>
            </a:r>
          </a:p>
          <a:p>
            <a:pPr lvl="0">
              <a:lnSpc>
                <a:spcPct val="150000"/>
              </a:lnSpc>
            </a:pPr>
            <a:r>
              <a:rPr lang="en-US" sz="2100"/>
              <a:t>Strumenti di misurazione standardizzati, validi e affidabili (questionari, ecc.)</a:t>
            </a:r>
            <a:endParaRPr sz="2100" dirty="0"/>
          </a:p>
          <a:p>
            <a:pPr marL="0" marR="0" lvl="0" indent="0" algn="l" rtl="0">
              <a:lnSpc>
                <a:spcPct val="150000"/>
              </a:lnSpc>
              <a:spcBef>
                <a:spcPts val="0"/>
              </a:spcBef>
              <a:spcAft>
                <a:spcPts val="0"/>
              </a:spcAft>
              <a:buNone/>
            </a:pPr>
            <a:r>
              <a:rPr lang="en-US" sz="2100" b="1"/>
              <a:t>Questionari</a:t>
            </a:r>
            <a:r>
              <a:rPr lang="en-US" sz="2100"/>
              <a:t>:</a:t>
            </a:r>
            <a:endParaRPr sz="2100" dirty="0"/>
          </a:p>
          <a:p>
            <a:pPr lvl="0">
              <a:lnSpc>
                <a:spcPct val="150000"/>
              </a:lnSpc>
            </a:pPr>
            <a:r>
              <a:rPr lang="it-IT" sz="1800"/>
              <a:t>strumento progettato per raccogliere informazioni riguardo aspetti d’interesse (variabili). Come si costruisce un questionario?</a:t>
            </a:r>
          </a:p>
          <a:p>
            <a:pPr lvl="0">
              <a:lnSpc>
                <a:spcPct val="150000"/>
              </a:lnSpc>
            </a:pPr>
            <a:r>
              <a:rPr lang="en-US" sz="2100" b="1"/>
              <a:t>3 step:</a:t>
            </a:r>
            <a:endParaRPr sz="2100" b="1"/>
          </a:p>
          <a:p>
            <a:pPr marL="457200" marR="0" lvl="0" indent="-342900" algn="l" rtl="0">
              <a:lnSpc>
                <a:spcPct val="150000"/>
              </a:lnSpc>
              <a:spcBef>
                <a:spcPts val="0"/>
              </a:spcBef>
              <a:spcAft>
                <a:spcPts val="0"/>
              </a:spcAft>
              <a:buSzPts val="1800"/>
              <a:buAutoNum type="arabicPeriod"/>
            </a:pPr>
            <a:r>
              <a:rPr lang="it-IT" sz="1800" i="1"/>
              <a:t>Disegno concettuale</a:t>
            </a:r>
            <a:endParaRPr sz="1800" i="1" dirty="0"/>
          </a:p>
          <a:p>
            <a:pPr marL="457200" marR="0" lvl="0" indent="-342900" algn="l" rtl="0">
              <a:lnSpc>
                <a:spcPct val="150000"/>
              </a:lnSpc>
              <a:spcBef>
                <a:spcPts val="0"/>
              </a:spcBef>
              <a:spcAft>
                <a:spcPts val="0"/>
              </a:spcAft>
              <a:buSzPts val="1800"/>
              <a:buAutoNum type="arabicPeriod"/>
            </a:pPr>
            <a:r>
              <a:rPr lang="it-IT" sz="1800" i="1"/>
              <a:t>Impostazione</a:t>
            </a:r>
            <a:endParaRPr sz="1800" i="1" dirty="0"/>
          </a:p>
          <a:p>
            <a:pPr marL="457200" marR="0" lvl="0" indent="-342900" algn="l" rtl="0">
              <a:lnSpc>
                <a:spcPct val="150000"/>
              </a:lnSpc>
              <a:spcBef>
                <a:spcPts val="0"/>
              </a:spcBef>
              <a:spcAft>
                <a:spcPts val="0"/>
              </a:spcAft>
              <a:buSzPts val="1800"/>
              <a:buAutoNum type="arabicPeriod"/>
            </a:pPr>
            <a:r>
              <a:rPr lang="en-US" sz="1800" i="1"/>
              <a:t>Verifica</a:t>
            </a:r>
            <a:endParaRPr sz="1800" i="1" dirty="0"/>
          </a:p>
        </p:txBody>
      </p:sp>
      <p:sp>
        <p:nvSpPr>
          <p:cNvPr id="3" name="Google Shape;273;g99f1de2ff6_0_142">
            <a:extLst>
              <a:ext uri="{FF2B5EF4-FFF2-40B4-BE49-F238E27FC236}">
                <a16:creationId xmlns:a16="http://schemas.microsoft.com/office/drawing/2014/main" id="{95F78684-DA7E-4F88-80C3-88F38379579B}"/>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99f1de2ff6_0_12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41" name="Google Shape;241;g99f1de2ff6_0_12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42" name="Google Shape;242;g99f1de2ff6_0_121"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44" name="Google Shape;244;g99f1de2ff6_0_121"/>
          <p:cNvSpPr txBox="1"/>
          <p:nvPr/>
        </p:nvSpPr>
        <p:spPr>
          <a:xfrm>
            <a:off x="705600" y="2166925"/>
            <a:ext cx="10964700" cy="14760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2.2.1</a:t>
            </a:r>
            <a:r>
              <a:rPr lang="en-US" sz="2400" b="1">
                <a:solidFill>
                  <a:schemeClr val="dk1"/>
                </a:solidFill>
                <a:latin typeface="Arial" panose="020B0604020202020204" pitchFamily="34" charset="0"/>
                <a:ea typeface="Arial Rounded"/>
                <a:cs typeface="Arial" panose="020B0604020202020204" pitchFamily="34" charset="0"/>
                <a:sym typeface="Arial Rounded"/>
              </a:rPr>
              <a:t>. </a:t>
            </a:r>
            <a:r>
              <a:rPr lang="it-IT" sz="2400" b="1"/>
              <a:t>Disegno concettuale</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a:t>Le 5 W ed una H</a:t>
            </a:r>
            <a:endParaRPr lang="en-US" sz="1800" dirty="0"/>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a:t>
            </a:r>
            <a:r>
              <a:rPr kumimoji="0" lang="en-US" sz="2400" b="1" i="0" u="none" strike="noStrike" kern="0" cap="none" spc="0" normalizeH="0" baseline="0" noProof="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 </a:t>
            </a:r>
            <a:r>
              <a:rPr kumimoji="0" lang="en-US" sz="2400" b="1" i="0" u="none" strike="noStrike" kern="0" cap="none" spc="0" normalizeH="0" baseline="0" noProof="0">
                <a:ln>
                  <a:noFill/>
                </a:ln>
                <a:solidFill>
                  <a:srgbClr val="000000"/>
                </a:solidFill>
                <a:effectLst/>
                <a:uLnTx/>
                <a:uFillTx/>
                <a:latin typeface="Arial"/>
                <a:cs typeface="Arial"/>
                <a:sym typeface="Arial"/>
              </a:rPr>
              <a:t>Impostazione questionario</a:t>
            </a:r>
            <a:endParaRPr sz="1800" dirty="0"/>
          </a:p>
        </p:txBody>
      </p:sp>
      <p:graphicFrame>
        <p:nvGraphicFramePr>
          <p:cNvPr id="245" name="Google Shape;245;g99f1de2ff6_0_121"/>
          <p:cNvGraphicFramePr/>
          <p:nvPr>
            <p:extLst>
              <p:ext uri="{D42A27DB-BD31-4B8C-83A1-F6EECF244321}">
                <p14:modId xmlns:p14="http://schemas.microsoft.com/office/powerpoint/2010/main" val="513707482"/>
              </p:ext>
            </p:extLst>
          </p:nvPr>
        </p:nvGraphicFramePr>
        <p:xfrm>
          <a:off x="811823" y="3868717"/>
          <a:ext cx="10287000" cy="2103090"/>
        </p:xfrm>
        <a:graphic>
          <a:graphicData uri="http://schemas.openxmlformats.org/drawingml/2006/table">
            <a:tbl>
              <a:tblPr>
                <a:noFill/>
                <a:tableStyleId>{50E35A3D-3988-4E9A-BC07-7FC6C5C1A2C8}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1725170">
                <a:tc>
                  <a:txBody>
                    <a:bodyPr/>
                    <a:lstStyle/>
                    <a:p>
                      <a:pPr marL="457200" lvl="0" indent="0" algn="l" rtl="0">
                        <a:lnSpc>
                          <a:spcPct val="150000"/>
                        </a:lnSpc>
                        <a:spcBef>
                          <a:spcPts val="0"/>
                        </a:spcBef>
                        <a:spcAft>
                          <a:spcPts val="0"/>
                        </a:spcAft>
                        <a:buNone/>
                      </a:pPr>
                      <a:r>
                        <a:rPr lang="en-US" sz="1800" b="1">
                          <a:solidFill>
                            <a:schemeClr val="dk1"/>
                          </a:solidFill>
                        </a:rPr>
                        <a:t>Contenuto</a:t>
                      </a:r>
                      <a:endParaRPr sz="1800" b="1" dirty="0">
                        <a:solidFill>
                          <a:schemeClr val="dk1"/>
                        </a:solidFill>
                      </a:endParaRPr>
                    </a:p>
                    <a:p>
                      <a:pPr marL="457200" lvl="0" indent="0" algn="l" rtl="0">
                        <a:lnSpc>
                          <a:spcPct val="150000"/>
                        </a:lnSpc>
                        <a:spcBef>
                          <a:spcPts val="0"/>
                        </a:spcBef>
                        <a:spcAft>
                          <a:spcPts val="0"/>
                        </a:spcAft>
                        <a:buNone/>
                      </a:pPr>
                      <a:r>
                        <a:rPr lang="en-US" sz="1800">
                          <a:solidFill>
                            <a:schemeClr val="dk1"/>
                          </a:solidFill>
                        </a:rPr>
                        <a:t>Informazioni Socio-Anagrafiche;</a:t>
                      </a:r>
                    </a:p>
                    <a:p>
                      <a:pPr marL="457200" lvl="0" indent="0" algn="l" rtl="0">
                        <a:lnSpc>
                          <a:spcPct val="150000"/>
                        </a:lnSpc>
                        <a:spcBef>
                          <a:spcPts val="0"/>
                        </a:spcBef>
                        <a:spcAft>
                          <a:spcPts val="0"/>
                        </a:spcAft>
                        <a:buNone/>
                      </a:pPr>
                      <a:r>
                        <a:rPr lang="en-US" sz="1800">
                          <a:solidFill>
                            <a:schemeClr val="dk1"/>
                          </a:solidFill>
                        </a:rPr>
                        <a:t>Atteggiamenti;</a:t>
                      </a:r>
                    </a:p>
                    <a:p>
                      <a:pPr marL="457200" lvl="0" indent="0" algn="l" rtl="0">
                        <a:lnSpc>
                          <a:spcPct val="150000"/>
                        </a:lnSpc>
                        <a:spcBef>
                          <a:spcPts val="0"/>
                        </a:spcBef>
                        <a:spcAft>
                          <a:spcPts val="0"/>
                        </a:spcAft>
                        <a:buNone/>
                      </a:pPr>
                      <a:r>
                        <a:rPr lang="en-US" sz="1800">
                          <a:solidFill>
                            <a:schemeClr val="dk1"/>
                          </a:solidFill>
                        </a:rPr>
                        <a:t>Comportamenti;</a:t>
                      </a:r>
                    </a:p>
                    <a:p>
                      <a:pPr marL="0" lvl="0" indent="0" algn="l" rtl="0">
                        <a:spcBef>
                          <a:spcPts val="0"/>
                        </a:spcBef>
                        <a:spcAft>
                          <a:spcPts val="0"/>
                        </a:spcAft>
                        <a:buNone/>
                      </a:pPr>
                      <a:endParaRPr sz="1800" dirty="0"/>
                    </a:p>
                  </a:txBody>
                  <a:tcPr marL="91425" marR="91425" marT="91425" marB="91425"/>
                </a:tc>
                <a:tc>
                  <a:txBody>
                    <a:bodyPr/>
                    <a:lstStyle/>
                    <a:p>
                      <a:pPr marL="457200" lvl="0" indent="0" algn="l" rtl="0">
                        <a:lnSpc>
                          <a:spcPct val="150000"/>
                        </a:lnSpc>
                        <a:spcBef>
                          <a:spcPts val="0"/>
                        </a:spcBef>
                        <a:spcAft>
                          <a:spcPts val="0"/>
                        </a:spcAft>
                        <a:buNone/>
                      </a:pPr>
                      <a:r>
                        <a:rPr lang="en-US" sz="1800" b="1">
                          <a:solidFill>
                            <a:schemeClr val="dk1"/>
                          </a:solidFill>
                        </a:rPr>
                        <a:t>Forma</a:t>
                      </a:r>
                      <a:endParaRPr sz="1800" b="1" dirty="0">
                        <a:solidFill>
                          <a:schemeClr val="dk1"/>
                        </a:solidFill>
                      </a:endParaRPr>
                    </a:p>
                    <a:p>
                      <a:pPr marL="457200" lvl="0" indent="0" algn="l" rtl="0">
                        <a:lnSpc>
                          <a:spcPct val="150000"/>
                        </a:lnSpc>
                        <a:spcBef>
                          <a:spcPts val="0"/>
                        </a:spcBef>
                        <a:spcAft>
                          <a:spcPts val="0"/>
                        </a:spcAft>
                        <a:buNone/>
                      </a:pPr>
                      <a:r>
                        <a:rPr lang="it-IT" sz="1800">
                          <a:solidFill>
                            <a:schemeClr val="dk1"/>
                          </a:solidFill>
                        </a:rPr>
                        <a:t>Domande a risposta aperta;</a:t>
                      </a:r>
                    </a:p>
                    <a:p>
                      <a:pPr marL="457200" lvl="0" indent="0" algn="l" rtl="0">
                        <a:lnSpc>
                          <a:spcPct val="150000"/>
                        </a:lnSpc>
                        <a:spcBef>
                          <a:spcPts val="0"/>
                        </a:spcBef>
                        <a:spcAft>
                          <a:spcPts val="0"/>
                        </a:spcAft>
                        <a:buNone/>
                      </a:pPr>
                      <a:r>
                        <a:rPr lang="it-IT" sz="1800">
                          <a:solidFill>
                            <a:schemeClr val="dk1"/>
                          </a:solidFill>
                        </a:rPr>
                        <a:t>Domande a risposta chiusa;</a:t>
                      </a:r>
                    </a:p>
                  </a:txBody>
                  <a:tcPr marL="91425" marR="91425" marT="91425" marB="91425"/>
                </a:tc>
                <a:extLst>
                  <a:ext uri="{0D108BD9-81ED-4DB2-BD59-A6C34878D82A}">
                    <a16:rowId xmlns:a16="http://schemas.microsoft.com/office/drawing/2014/main" val="10000"/>
                  </a:ext>
                </a:extLst>
              </a:tr>
            </a:tbl>
          </a:graphicData>
        </a:graphic>
      </p:graphicFrame>
      <p:sp>
        <p:nvSpPr>
          <p:cNvPr id="3" name="Google Shape;273;g99f1de2ff6_0_142">
            <a:extLst>
              <a:ext uri="{FF2B5EF4-FFF2-40B4-BE49-F238E27FC236}">
                <a16:creationId xmlns:a16="http://schemas.microsoft.com/office/drawing/2014/main" id="{A6477A0E-463C-40F8-93FE-6BABD5FBE656}"/>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99f1de2ff6_0_11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51" name="Google Shape;251;g99f1de2ff6_0_11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52" name="Google Shape;252;g99f1de2ff6_0_11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54" name="Google Shape;254;g99f1de2ff6_0_112"/>
          <p:cNvSpPr txBox="1"/>
          <p:nvPr/>
        </p:nvSpPr>
        <p:spPr>
          <a:xfrm>
            <a:off x="705588" y="1912137"/>
            <a:ext cx="10964700" cy="900000"/>
          </a:xfrm>
          <a:prstGeom prst="rect">
            <a:avLst/>
          </a:prstGeom>
          <a:noFill/>
          <a:ln>
            <a:noFill/>
          </a:ln>
        </p:spPr>
        <p:txBody>
          <a:bodyPr spcFirstLastPara="1" wrap="square" lIns="45700" tIns="45700" rIns="45700" bIns="45700" anchor="t" anchorCtr="0">
            <a:noAutofit/>
          </a:bodyPr>
          <a:lstStyle/>
          <a:p>
            <a:pPr lvl="0">
              <a:lnSpc>
                <a:spcPct val="150000"/>
              </a:lnSpc>
              <a:defRPr/>
            </a:pPr>
            <a:r>
              <a:rPr lang="en-US" sz="2400" b="1">
                <a:latin typeface="Arial" panose="020B0604020202020204" pitchFamily="34" charset="0"/>
                <a:ea typeface="Arial Rounded"/>
                <a:cs typeface="Arial" panose="020B0604020202020204" pitchFamily="34" charset="0"/>
                <a:sym typeface="Arial Rounded"/>
              </a:rPr>
              <a:t>2.2.2. </a:t>
            </a:r>
            <a:r>
              <a:rPr lang="en-US" sz="2400" b="1"/>
              <a:t>Impostazione questionario</a:t>
            </a:r>
            <a:endParaRPr lang="en-US" sz="1800"/>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a:t>Vantaggi e svantaggi della forma del questionario:</a:t>
            </a:r>
            <a:endParaRPr sz="1800" dirty="0"/>
          </a:p>
        </p:txBody>
      </p:sp>
      <p:graphicFrame>
        <p:nvGraphicFramePr>
          <p:cNvPr id="255" name="Google Shape;255;g99f1de2ff6_0_112"/>
          <p:cNvGraphicFramePr/>
          <p:nvPr>
            <p:extLst>
              <p:ext uri="{D42A27DB-BD31-4B8C-83A1-F6EECF244321}">
                <p14:modId xmlns:p14="http://schemas.microsoft.com/office/powerpoint/2010/main" val="68860347"/>
              </p:ext>
            </p:extLst>
          </p:nvPr>
        </p:nvGraphicFramePr>
        <p:xfrm>
          <a:off x="705588" y="2952481"/>
          <a:ext cx="10038612" cy="3381823"/>
        </p:xfrm>
        <a:graphic>
          <a:graphicData uri="http://schemas.openxmlformats.org/drawingml/2006/table">
            <a:tbl>
              <a:tblPr>
                <a:noFill/>
                <a:tableStyleId>{DFB421AC-824C-4B51-AFB0-AD003B1F606A}</a:tableStyleId>
              </a:tblPr>
              <a:tblGrid>
                <a:gridCol w="1980462">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248150">
                  <a:extLst>
                    <a:ext uri="{9D8B030D-6E8A-4147-A177-3AD203B41FA5}">
                      <a16:colId xmlns:a16="http://schemas.microsoft.com/office/drawing/2014/main" val="20002"/>
                    </a:ext>
                  </a:extLst>
                </a:gridCol>
              </a:tblGrid>
              <a:tr h="451383">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a:t>VANTAGGI</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a:t>SVANTAGGI</a:t>
                      </a:r>
                      <a:endParaRPr sz="1800" b="1" dirty="0"/>
                    </a:p>
                  </a:txBody>
                  <a:tcPr marL="91425" marR="91425" marT="91425" marB="91425"/>
                </a:tc>
                <a:extLst>
                  <a:ext uri="{0D108BD9-81ED-4DB2-BD59-A6C34878D82A}">
                    <a16:rowId xmlns:a16="http://schemas.microsoft.com/office/drawing/2014/main" val="10000"/>
                  </a:ext>
                </a:extLst>
              </a:tr>
              <a:tr h="2725329">
                <a:tc>
                  <a:txBody>
                    <a:bodyPr/>
                    <a:lstStyle/>
                    <a:p>
                      <a:pPr marL="0" lvl="0" indent="0" algn="ctr" rtl="0">
                        <a:lnSpc>
                          <a:spcPct val="115000"/>
                        </a:lnSpc>
                        <a:spcBef>
                          <a:spcPts val="0"/>
                        </a:spcBef>
                        <a:spcAft>
                          <a:spcPts val="0"/>
                        </a:spcAft>
                        <a:buNone/>
                      </a:pPr>
                      <a:r>
                        <a:rPr lang="it-IT" sz="1400" b="1" i="0" u="none" strike="noStrike" cap="none">
                          <a:solidFill>
                            <a:srgbClr val="000000"/>
                          </a:solidFill>
                          <a:effectLst/>
                          <a:latin typeface="Arial"/>
                          <a:ea typeface="Arial"/>
                          <a:cs typeface="Arial"/>
                          <a:sym typeface="Arial"/>
                        </a:rPr>
                        <a:t>DOMANDE A RISPOSTA APERTA</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it-IT" sz="1600"/>
                        <a:t>Libertà di espressione, spontaneità.</a:t>
                      </a:r>
                    </a:p>
                    <a:p>
                      <a:pPr marL="342900" lvl="0" indent="-342900" algn="l" rtl="0">
                        <a:lnSpc>
                          <a:spcPct val="115000"/>
                        </a:lnSpc>
                        <a:spcBef>
                          <a:spcPts val="1000"/>
                        </a:spcBef>
                        <a:spcAft>
                          <a:spcPts val="0"/>
                        </a:spcAft>
                        <a:buFont typeface="+mj-lt"/>
                        <a:buAutoNum type="arabicPeriod"/>
                      </a:pPr>
                      <a:r>
                        <a:rPr lang="it-IT" sz="1600"/>
                        <a:t>Utile quando non è possibile anticipare le possibili risposte.</a:t>
                      </a:r>
                    </a:p>
                    <a:p>
                      <a:pPr marL="342900" lvl="0" indent="-342900" algn="l" rtl="0">
                        <a:lnSpc>
                          <a:spcPct val="115000"/>
                        </a:lnSpc>
                        <a:spcBef>
                          <a:spcPts val="1000"/>
                        </a:spcBef>
                        <a:spcAft>
                          <a:spcPts val="0"/>
                        </a:spcAft>
                        <a:buFont typeface="+mj-lt"/>
                        <a:buAutoNum type="arabicPeriod"/>
                      </a:pPr>
                      <a:r>
                        <a:rPr lang="it-IT" sz="1600"/>
                        <a:t>Utile per aspetti/temi delicati/complessi.</a:t>
                      </a:r>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it-IT" sz="1600"/>
                        <a:t>Troppo vaghe e di difficile comprensione</a:t>
                      </a:r>
                    </a:p>
                    <a:p>
                      <a:pPr marL="342900" lvl="0" indent="-342900" algn="l" rtl="0">
                        <a:lnSpc>
                          <a:spcPct val="115000"/>
                        </a:lnSpc>
                        <a:spcBef>
                          <a:spcPts val="1000"/>
                        </a:spcBef>
                        <a:spcAft>
                          <a:spcPts val="0"/>
                        </a:spcAft>
                        <a:buFont typeface="+mj-lt"/>
                        <a:buAutoNum type="arabicPeriod"/>
                      </a:pPr>
                      <a:r>
                        <a:rPr lang="it-IT" sz="1600"/>
                        <a:t>Difficoltà nella codifica (es. risposte generiche o inaccurate)</a:t>
                      </a:r>
                    </a:p>
                    <a:p>
                      <a:pPr marL="342900" lvl="0" indent="-342900" algn="l" rtl="0">
                        <a:lnSpc>
                          <a:spcPct val="115000"/>
                        </a:lnSpc>
                        <a:spcBef>
                          <a:spcPts val="1000"/>
                        </a:spcBef>
                        <a:spcAft>
                          <a:spcPts val="0"/>
                        </a:spcAft>
                        <a:buFont typeface="+mj-lt"/>
                        <a:buAutoNum type="arabicPeriod"/>
                      </a:pPr>
                      <a:r>
                        <a:rPr lang="it-IT" sz="1600"/>
                        <a:t>La qualità delle risposte dipende dal livello d’istruzione</a:t>
                      </a:r>
                    </a:p>
                    <a:p>
                      <a:pPr marL="342900" lvl="0" indent="-342900" algn="l" rtl="0">
                        <a:lnSpc>
                          <a:spcPct val="115000"/>
                        </a:lnSpc>
                        <a:spcBef>
                          <a:spcPts val="1000"/>
                        </a:spcBef>
                        <a:spcAft>
                          <a:spcPts val="0"/>
                        </a:spcAft>
                        <a:buFont typeface="+mj-lt"/>
                        <a:buAutoNum type="arabicPeriod"/>
                      </a:pPr>
                      <a:r>
                        <a:rPr lang="it-IT" sz="1600"/>
                        <a:t>Individui non abituati a concettualizzare attraverso la scrittura sono penalizzati</a:t>
                      </a:r>
                    </a:p>
                    <a:p>
                      <a:pPr marL="342900" lvl="0" indent="-342900" algn="l" rtl="0">
                        <a:lnSpc>
                          <a:spcPct val="115000"/>
                        </a:lnSpc>
                        <a:spcBef>
                          <a:spcPts val="1000"/>
                        </a:spcBef>
                        <a:spcAft>
                          <a:spcPts val="0"/>
                        </a:spcAft>
                        <a:buFont typeface="+mj-lt"/>
                        <a:buAutoNum type="arabicPeriod"/>
                      </a:pPr>
                      <a:r>
                        <a:rPr lang="it-IT" sz="1600"/>
                        <a:t>Impegnative, elevato tasso di rifiuto</a:t>
                      </a:r>
                      <a:endParaRPr lang="it-IT" sz="1600" dirty="0"/>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82BFF108-7AD0-4851-BD76-4EFB7E33D0F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99f1de2ff6_0_1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61" name="Google Shape;261;g99f1de2ff6_0_1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62" name="Google Shape;262;g99f1de2ff6_0_1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64" name="Google Shape;264;g99f1de2ff6_0_132"/>
          <p:cNvSpPr txBox="1"/>
          <p:nvPr/>
        </p:nvSpPr>
        <p:spPr>
          <a:xfrm>
            <a:off x="705625" y="1908926"/>
            <a:ext cx="10964700" cy="900000"/>
          </a:xfrm>
          <a:prstGeom prst="rect">
            <a:avLst/>
          </a:prstGeom>
          <a:noFill/>
          <a:ln>
            <a:noFill/>
          </a:ln>
        </p:spPr>
        <p:txBody>
          <a:bodyPr spcFirstLastPara="1" wrap="square" lIns="45700" tIns="45700" rIns="45700" bIns="45700" anchor="t" anchorCtr="0">
            <a:noAutofit/>
          </a:bodyPr>
          <a:lstStyle/>
          <a:p>
            <a:pPr lvl="0">
              <a:lnSpc>
                <a:spcPct val="150000"/>
              </a:lnSpc>
              <a:defRPr/>
            </a:pPr>
            <a:r>
              <a:rPr lang="en-US" sz="2400" b="1">
                <a:latin typeface="Arial" panose="020B0604020202020204" pitchFamily="34" charset="0"/>
                <a:ea typeface="Arial Rounded"/>
                <a:cs typeface="Arial" panose="020B0604020202020204" pitchFamily="34" charset="0"/>
                <a:sym typeface="Arial Rounded"/>
              </a:rPr>
              <a:t>2.2.2. </a:t>
            </a:r>
            <a:r>
              <a:rPr lang="en-US" sz="2400" b="1"/>
              <a:t>Impostazione questionario</a:t>
            </a:r>
            <a:endParaRPr lang="en-US" sz="1800"/>
          </a:p>
        </p:txBody>
      </p:sp>
      <p:graphicFrame>
        <p:nvGraphicFramePr>
          <p:cNvPr id="265" name="Google Shape;265;g99f1de2ff6_0_132"/>
          <p:cNvGraphicFramePr/>
          <p:nvPr>
            <p:extLst>
              <p:ext uri="{D42A27DB-BD31-4B8C-83A1-F6EECF244321}">
                <p14:modId xmlns:p14="http://schemas.microsoft.com/office/powerpoint/2010/main" val="3570311290"/>
              </p:ext>
            </p:extLst>
          </p:nvPr>
        </p:nvGraphicFramePr>
        <p:xfrm>
          <a:off x="705625" y="2500436"/>
          <a:ext cx="10552925" cy="3789239"/>
        </p:xfrm>
        <a:graphic>
          <a:graphicData uri="http://schemas.openxmlformats.org/drawingml/2006/table">
            <a:tbl>
              <a:tblPr>
                <a:noFill/>
                <a:tableStyleId>{DFB421AC-824C-4B51-AFB0-AD003B1F606A}</a:tableStyleId>
              </a:tblPr>
              <a:tblGrid>
                <a:gridCol w="2075712">
                  <a:extLst>
                    <a:ext uri="{9D8B030D-6E8A-4147-A177-3AD203B41FA5}">
                      <a16:colId xmlns:a16="http://schemas.microsoft.com/office/drawing/2014/main" val="20000"/>
                    </a:ext>
                  </a:extLst>
                </a:gridCol>
                <a:gridCol w="4362413">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4543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a:t>VANTAGGI</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a:t>SVANTAGGI</a:t>
                      </a:r>
                      <a:endParaRPr sz="1800" b="1" dirty="0"/>
                    </a:p>
                  </a:txBody>
                  <a:tcPr marL="91425" marR="91425" marT="91425" marB="91425"/>
                </a:tc>
                <a:extLst>
                  <a:ext uri="{0D108BD9-81ED-4DB2-BD59-A6C34878D82A}">
                    <a16:rowId xmlns:a16="http://schemas.microsoft.com/office/drawing/2014/main" val="10000"/>
                  </a:ext>
                </a:extLst>
              </a:tr>
              <a:tr h="2883125">
                <a:tc>
                  <a:txBody>
                    <a:bodyPr/>
                    <a:lstStyle/>
                    <a:p>
                      <a:pPr marL="0" lvl="0" indent="0" algn="ctr" rtl="0">
                        <a:lnSpc>
                          <a:spcPct val="115000"/>
                        </a:lnSpc>
                        <a:spcBef>
                          <a:spcPts val="0"/>
                        </a:spcBef>
                        <a:spcAft>
                          <a:spcPts val="0"/>
                        </a:spcAft>
                        <a:buNone/>
                      </a:pPr>
                      <a:r>
                        <a:rPr lang="en-US" sz="1800" b="1"/>
                        <a:t>DOMANDE A RISPOSTA CHIUSA</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it-IT" sz="1600">
                          <a:solidFill>
                            <a:srgbClr val="404040"/>
                          </a:solidFill>
                        </a:rPr>
                        <a:t>Standardizzate (confronti facilitati).</a:t>
                      </a:r>
                    </a:p>
                    <a:p>
                      <a:pPr marL="342900" lvl="0" indent="-342900" algn="l" rtl="0">
                        <a:lnSpc>
                          <a:spcPct val="115000"/>
                        </a:lnSpc>
                        <a:spcBef>
                          <a:spcPts val="1000"/>
                        </a:spcBef>
                        <a:spcAft>
                          <a:spcPts val="0"/>
                        </a:spcAft>
                        <a:buFont typeface="+mj-lt"/>
                        <a:buAutoNum type="arabicPeriod"/>
                      </a:pPr>
                      <a:r>
                        <a:rPr lang="it-IT" sz="1600">
                          <a:solidFill>
                            <a:srgbClr val="404040"/>
                          </a:solidFill>
                        </a:rPr>
                        <a:t>Facile codifica.</a:t>
                      </a:r>
                    </a:p>
                    <a:p>
                      <a:pPr marL="342900" lvl="0" indent="-342900" algn="l" rtl="0">
                        <a:lnSpc>
                          <a:spcPct val="115000"/>
                        </a:lnSpc>
                        <a:spcBef>
                          <a:spcPts val="1000"/>
                        </a:spcBef>
                        <a:spcAft>
                          <a:spcPts val="0"/>
                        </a:spcAft>
                        <a:buFont typeface="+mj-lt"/>
                        <a:buAutoNum type="arabicPeriod"/>
                      </a:pPr>
                      <a:r>
                        <a:rPr lang="it-IT" sz="1600">
                          <a:solidFill>
                            <a:srgbClr val="404040"/>
                          </a:solidFill>
                        </a:rPr>
                        <a:t>Risposte multiple permettono di chiarire le domande</a:t>
                      </a:r>
                    </a:p>
                    <a:p>
                      <a:pPr marL="342900" lvl="0" indent="-342900" algn="l" rtl="0">
                        <a:lnSpc>
                          <a:spcPct val="115000"/>
                        </a:lnSpc>
                        <a:spcBef>
                          <a:spcPts val="1000"/>
                        </a:spcBef>
                        <a:spcAft>
                          <a:spcPts val="0"/>
                        </a:spcAft>
                        <a:buFont typeface="+mj-lt"/>
                        <a:buAutoNum type="arabicPeriod"/>
                      </a:pPr>
                      <a:r>
                        <a:rPr lang="it-IT" sz="1600">
                          <a:solidFill>
                            <a:srgbClr val="404040"/>
                          </a:solidFill>
                        </a:rPr>
                        <a:t>Sollecitano risposte veritiere quando riguardano dati sensibili</a:t>
                      </a:r>
                    </a:p>
                    <a:p>
                      <a:pPr marL="342900" lvl="0" indent="-342900" algn="l" rtl="0">
                        <a:lnSpc>
                          <a:spcPct val="115000"/>
                        </a:lnSpc>
                        <a:spcBef>
                          <a:spcPts val="1000"/>
                        </a:spcBef>
                        <a:spcAft>
                          <a:spcPts val="0"/>
                        </a:spcAft>
                        <a:buFont typeface="+mj-lt"/>
                        <a:buAutoNum type="arabicPeriod"/>
                      </a:pPr>
                      <a:r>
                        <a:rPr lang="it-IT" sz="1600">
                          <a:solidFill>
                            <a:srgbClr val="404040"/>
                          </a:solidFill>
                        </a:rPr>
                        <a:t>Se focalizzate su eventi passati, stimolano la memoria.</a:t>
                      </a:r>
                    </a:p>
                    <a:p>
                      <a:pPr marL="342900" lvl="0" indent="-342900" algn="l" rtl="0">
                        <a:lnSpc>
                          <a:spcPct val="115000"/>
                        </a:lnSpc>
                        <a:spcBef>
                          <a:spcPts val="1000"/>
                        </a:spcBef>
                        <a:spcAft>
                          <a:spcPts val="0"/>
                        </a:spcAft>
                        <a:buFont typeface="+mj-lt"/>
                        <a:buAutoNum type="arabicPeriod"/>
                      </a:pPr>
                      <a:r>
                        <a:rPr lang="it-IT" sz="1600">
                          <a:solidFill>
                            <a:srgbClr val="404040"/>
                          </a:solidFill>
                        </a:rPr>
                        <a:t>L’intervistato è facilitato</a:t>
                      </a:r>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it-IT" sz="1600">
                          <a:solidFill>
                            <a:srgbClr val="404040"/>
                          </a:solidFill>
                        </a:rPr>
                        <a:t>L’intervistato potrebbe rispondere a caso.</a:t>
                      </a:r>
                    </a:p>
                    <a:p>
                      <a:pPr marL="342900" lvl="0" indent="-342900" algn="l" rtl="0">
                        <a:lnSpc>
                          <a:spcPct val="115000"/>
                        </a:lnSpc>
                        <a:spcBef>
                          <a:spcPts val="1000"/>
                        </a:spcBef>
                        <a:spcAft>
                          <a:spcPts val="0"/>
                        </a:spcAft>
                        <a:buFont typeface="+mj-lt"/>
                        <a:buAutoNum type="arabicPeriod"/>
                      </a:pPr>
                      <a:r>
                        <a:rPr lang="it-IT" sz="1600">
                          <a:solidFill>
                            <a:srgbClr val="404040"/>
                          </a:solidFill>
                        </a:rPr>
                        <a:t>Le risposte proposte possono influenzare la risposta escludendo ulteriori alternative.</a:t>
                      </a:r>
                    </a:p>
                    <a:p>
                      <a:pPr marL="342900" lvl="0" indent="-342900" algn="l" rtl="0">
                        <a:lnSpc>
                          <a:spcPct val="115000"/>
                        </a:lnSpc>
                        <a:spcBef>
                          <a:spcPts val="1000"/>
                        </a:spcBef>
                        <a:spcAft>
                          <a:spcPts val="0"/>
                        </a:spcAft>
                        <a:buFont typeface="+mj-lt"/>
                        <a:buAutoNum type="arabicPeriod"/>
                      </a:pPr>
                      <a:r>
                        <a:rPr lang="it-IT" sz="1600">
                          <a:solidFill>
                            <a:srgbClr val="404040"/>
                          </a:solidFill>
                        </a:rPr>
                        <a:t>In indagini lunghe, l’ordine delle domande può influenzare i rispondenti </a:t>
                      </a:r>
                      <a:endParaRPr sz="1600" dirty="0">
                        <a:solidFill>
                          <a:srgbClr val="404040"/>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B1799889-B370-4339-B41F-6C18907E73B5}"/>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lvl="0">
              <a:lnSpc>
                <a:spcPct val="150000"/>
              </a:lnSpc>
              <a:defRPr/>
            </a:pPr>
            <a:r>
              <a:rPr lang="en-US" sz="2400" b="1">
                <a:latin typeface="Arial" panose="020B0604020202020204" pitchFamily="34" charset="0"/>
                <a:ea typeface="Arial Rounded"/>
                <a:cs typeface="Arial" panose="020B0604020202020204" pitchFamily="34" charset="0"/>
                <a:sym typeface="Arial Rounded"/>
              </a:rPr>
              <a:t>2.2.2. </a:t>
            </a:r>
            <a:r>
              <a:rPr lang="en-US" sz="2400" b="1"/>
              <a:t>Impostazione questionario</a:t>
            </a:r>
            <a:endParaRPr lang="en-US" sz="1800"/>
          </a:p>
          <a:p>
            <a:pPr marL="0" marR="0" lvl="0" indent="0" algn="l" rtl="0">
              <a:lnSpc>
                <a:spcPct val="120000"/>
              </a:lnSpc>
              <a:spcBef>
                <a:spcPts val="0"/>
              </a:spcBef>
              <a:spcAft>
                <a:spcPts val="0"/>
              </a:spcAft>
              <a:buNone/>
            </a:pPr>
            <a:endParaRPr lang="en-US" sz="2000" dirty="0"/>
          </a:p>
          <a:p>
            <a:pPr lvl="0">
              <a:lnSpc>
                <a:spcPct val="120000"/>
              </a:lnSpc>
            </a:pPr>
            <a:r>
              <a:rPr lang="it-IT" sz="2000"/>
              <a:t>Formulazione delle domande</a:t>
            </a:r>
          </a:p>
          <a:p>
            <a:pPr marL="457200" lvl="0" indent="-342900">
              <a:lnSpc>
                <a:spcPct val="120000"/>
              </a:lnSpc>
              <a:buSzPts val="1800"/>
              <a:buFont typeface="Arial"/>
              <a:buChar char="●"/>
            </a:pPr>
            <a:r>
              <a:rPr lang="it-IT" sz="1600"/>
              <a:t>Linguaggio semplice (evitare linguaggio aulico/forbito);</a:t>
            </a:r>
          </a:p>
          <a:p>
            <a:pPr marL="457200" lvl="0" indent="-342900">
              <a:lnSpc>
                <a:spcPct val="120000"/>
              </a:lnSpc>
              <a:buSzPts val="1800"/>
              <a:buFont typeface="Arial"/>
              <a:buChar char="●"/>
            </a:pPr>
            <a:r>
              <a:rPr lang="it-IT" sz="1600"/>
              <a:t>Sintassi Semplice     (evitare doppie negazioni, evitare la richiesta di sforzo cognitivo ai rispondenti);</a:t>
            </a:r>
          </a:p>
          <a:p>
            <a:pPr marL="457200" lvl="0" indent="-342900">
              <a:lnSpc>
                <a:spcPct val="120000"/>
              </a:lnSpc>
              <a:buSzPts val="1800"/>
              <a:buFont typeface="Arial"/>
              <a:buChar char="●"/>
            </a:pPr>
            <a:r>
              <a:rPr lang="it-IT" sz="1600"/>
              <a:t>Contenuto semplice  (indagare un aspetto alla volta, evitare più affermazioni in una stessa domanda).</a:t>
            </a:r>
          </a:p>
          <a:p>
            <a:pPr marL="114300" lvl="0">
              <a:lnSpc>
                <a:spcPct val="120000"/>
              </a:lnSpc>
              <a:buClr>
                <a:schemeClr val="dk1"/>
              </a:buClr>
              <a:buSzPts val="1800"/>
            </a:pPr>
            <a:endParaRPr lang="it-IT" sz="1500" i="1" dirty="0">
              <a:solidFill>
                <a:srgbClr val="404040"/>
              </a:solidFill>
            </a:endParaRPr>
          </a:p>
          <a:p>
            <a:pPr marL="114300" lvl="0">
              <a:lnSpc>
                <a:spcPct val="120000"/>
              </a:lnSpc>
              <a:buClr>
                <a:schemeClr val="dk1"/>
              </a:buClr>
              <a:buSzPts val="1800"/>
            </a:pPr>
            <a:r>
              <a:rPr lang="it-IT" sz="2000">
                <a:solidFill>
                  <a:schemeClr val="dk1"/>
                </a:solidFill>
              </a:rPr>
              <a:t>Ordine delle domande</a:t>
            </a:r>
          </a:p>
          <a:p>
            <a:pPr marL="457200" lvl="0" indent="-342900">
              <a:lnSpc>
                <a:spcPct val="120000"/>
              </a:lnSpc>
              <a:buClr>
                <a:schemeClr val="dk1"/>
              </a:buClr>
              <a:buSzPts val="1800"/>
              <a:buChar char="●"/>
            </a:pPr>
            <a:r>
              <a:rPr lang="it-IT" sz="1600">
                <a:solidFill>
                  <a:schemeClr val="dk1"/>
                </a:solidFill>
              </a:rPr>
              <a:t>Domande più facili all’inizio</a:t>
            </a:r>
          </a:p>
          <a:p>
            <a:pPr marL="457200" lvl="0" indent="-342900">
              <a:lnSpc>
                <a:spcPct val="120000"/>
              </a:lnSpc>
              <a:buClr>
                <a:schemeClr val="dk1"/>
              </a:buClr>
              <a:buSzPts val="1800"/>
              <a:buChar char="●"/>
            </a:pPr>
            <a:r>
              <a:rPr lang="it-IT" sz="1600">
                <a:solidFill>
                  <a:schemeClr val="dk1"/>
                </a:solidFill>
              </a:rPr>
              <a:t>Seguire un ordine logico</a:t>
            </a:r>
          </a:p>
          <a:p>
            <a:pPr marL="457200" lvl="0" indent="-342900">
              <a:lnSpc>
                <a:spcPct val="120000"/>
              </a:lnSpc>
              <a:buClr>
                <a:schemeClr val="dk1"/>
              </a:buClr>
              <a:buSzPts val="1800"/>
              <a:buChar char="●"/>
            </a:pPr>
            <a:r>
              <a:rPr lang="it-IT" sz="1600">
                <a:solidFill>
                  <a:schemeClr val="dk1"/>
                </a:solidFill>
              </a:rPr>
              <a:t>Domande aperte/delicate alla fine</a:t>
            </a:r>
          </a:p>
          <a:p>
            <a:pPr marL="457200" lvl="0" indent="-342900">
              <a:lnSpc>
                <a:spcPct val="120000"/>
              </a:lnSpc>
              <a:buClr>
                <a:schemeClr val="dk1"/>
              </a:buClr>
              <a:buSzPts val="1800"/>
              <a:buChar char="●"/>
            </a:pPr>
            <a:r>
              <a:rPr lang="it-IT" sz="1600">
                <a:solidFill>
                  <a:schemeClr val="dk1"/>
                </a:solidFill>
              </a:rPr>
              <a:t>Alternare lunghezza e tipo di domanda</a:t>
            </a: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2.2.3</a:t>
            </a:r>
            <a:r>
              <a:rPr kumimoji="0" lang="en-US" sz="2400" b="1" i="0" u="none" strike="noStrike" kern="0" cap="none" spc="0" normalizeH="0" baseline="0" noProof="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 </a:t>
            </a:r>
            <a:r>
              <a:rPr kumimoji="0" lang="en-US" sz="2400" b="1" i="0" u="none" strike="noStrike" kern="0" cap="none" spc="0" normalizeH="0" baseline="0" noProof="0">
                <a:ln>
                  <a:noFill/>
                </a:ln>
                <a:solidFill>
                  <a:srgbClr val="000000"/>
                </a:solidFill>
                <a:effectLst/>
                <a:uLnTx/>
                <a:uFillTx/>
                <a:latin typeface="Arial"/>
                <a:cs typeface="Arial"/>
                <a:sym typeface="Arial"/>
              </a:rPr>
              <a:t>Verifica</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000" dirty="0">
              <a:ea typeface="Arial Rounded"/>
            </a:endParaRPr>
          </a:p>
          <a:p>
            <a:pPr lvl="0" algn="just">
              <a:lnSpc>
                <a:spcPct val="120000"/>
              </a:lnSpc>
              <a:spcAft>
                <a:spcPts val="1000"/>
              </a:spcAft>
            </a:pPr>
            <a:r>
              <a:rPr lang="en-US" sz="2000" u="none" strike="noStrike">
                <a:effectLst/>
                <a:latin typeface="Arial Rounded"/>
                <a:ea typeface="Arial Rounded"/>
                <a:cs typeface="Arial Rounded"/>
              </a:rPr>
              <a:t>Valutare</a:t>
            </a:r>
            <a:r>
              <a:rPr lang="en-US" sz="2000">
                <a:latin typeface="Arial Rounded"/>
                <a:ea typeface="Arial Rounded"/>
                <a:cs typeface="Arial Rounded"/>
              </a:rPr>
              <a:t>:</a:t>
            </a:r>
            <a:endParaRPr lang="en-US" sz="2000" dirty="0">
              <a:latin typeface="Arial Rounded"/>
              <a:ea typeface="Arial Rounded"/>
              <a:cs typeface="Arial Rounded"/>
            </a:endParaRPr>
          </a:p>
          <a:p>
            <a:pPr marL="285750" lvl="6" indent="-285750" algn="just">
              <a:lnSpc>
                <a:spcPct val="120000"/>
              </a:lnSpc>
              <a:spcAft>
                <a:spcPts val="1000"/>
              </a:spcAft>
              <a:buSzPct val="106000"/>
              <a:buFontTx/>
              <a:buChar char="●"/>
            </a:pPr>
            <a:r>
              <a:rPr lang="it-IT" sz="1800">
                <a:latin typeface="Arial Rounded"/>
                <a:ea typeface="Arial Rounded"/>
                <a:cs typeface="Arial Rounded"/>
              </a:rPr>
              <a:t>congruità tra lo strumento di misurazione ed esigenze cognitive dell’indagine</a:t>
            </a:r>
            <a:endParaRPr lang="en-US" sz="1800" u="none" strike="noStrike" dirty="0">
              <a:effectLst/>
              <a:latin typeface="Arial Rounded"/>
              <a:ea typeface="Arial Rounded"/>
              <a:cs typeface="Arial Rounded"/>
            </a:endParaRPr>
          </a:p>
          <a:p>
            <a:pPr marL="285750" lvl="2" indent="-285750" algn="just">
              <a:lnSpc>
                <a:spcPct val="120000"/>
              </a:lnSpc>
              <a:spcAft>
                <a:spcPts val="1000"/>
              </a:spcAft>
              <a:buSzPct val="106000"/>
              <a:buFontTx/>
              <a:buChar char="●"/>
            </a:pPr>
            <a:r>
              <a:rPr lang="it-IT" sz="1800">
                <a:latin typeface="Arial Rounded"/>
                <a:ea typeface="Arial Rounded"/>
                <a:cs typeface="Arial Rounded"/>
              </a:rPr>
              <a:t>funzionalità in qualità di strumento di comunicazione </a:t>
            </a:r>
          </a:p>
          <a:p>
            <a:pPr marL="285750" lvl="2" indent="-285750" algn="just">
              <a:lnSpc>
                <a:spcPct val="120000"/>
              </a:lnSpc>
              <a:spcAft>
                <a:spcPts val="1000"/>
              </a:spcAft>
              <a:buSzPct val="106000"/>
              <a:buFontTx/>
              <a:buChar char="●"/>
            </a:pPr>
            <a:r>
              <a:rPr lang="it-IT" sz="1800">
                <a:latin typeface="Arial Rounded"/>
                <a:ea typeface="Arial Rounded"/>
                <a:cs typeface="Arial Rounded"/>
              </a:rPr>
              <a:t>funzionalità in qualità di strumento utile per l’intervistatore</a:t>
            </a:r>
            <a:endParaRPr lang="en-US" sz="1800">
              <a:latin typeface="Arial Rounded"/>
              <a:ea typeface="Arial Rounded"/>
              <a:cs typeface="Arial Rounded"/>
            </a:endParaRPr>
          </a:p>
          <a:p>
            <a:pPr lvl="0" algn="just">
              <a:lnSpc>
                <a:spcPct val="120000"/>
              </a:lnSpc>
              <a:spcAft>
                <a:spcPts val="1000"/>
              </a:spcAft>
            </a:pPr>
            <a:r>
              <a:rPr lang="it-IT" sz="1800">
                <a:latin typeface="Arial Rounded"/>
                <a:ea typeface="Arial Rounded"/>
                <a:cs typeface="Arial Rounded"/>
              </a:rPr>
              <a:t>La verifica avviene, solitamente, attraverso uno studio, dove il questionario viene inizialmente somministrato su un campione ragionato: lo studio pilota.</a:t>
            </a:r>
            <a:endParaRPr lang="it-IT" sz="1800" u="none" strike="noStrike" dirty="0">
              <a:effectLst/>
              <a:latin typeface="Calibri" panose="020F0502020204030204" pitchFamily="34" charset="0"/>
              <a:ea typeface="Calibri" panose="020F0502020204030204" pitchFamily="34" charset="0"/>
            </a:endParaRP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2.  </a:t>
            </a: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Raccolta dati e metodologia della loro elaborazione</a:t>
            </a: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extLst>
      <p:ext uri="{BB962C8B-B14F-4D97-AF65-F5344CB8AC3E}">
        <p14:creationId xmlns:p14="http://schemas.microsoft.com/office/powerpoint/2010/main" val="2938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g5363c714d0_0_18"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81" name="Google Shape;281;g5363c714d0_0_18"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82" name="Google Shape;282;g5363c714d0_0_18" descr="image.png"/>
          <p:cNvPicPr preferRelativeResize="0"/>
          <p:nvPr/>
        </p:nvPicPr>
        <p:blipFill rotWithShape="1">
          <a:blip r:embed="rId5">
            <a:alphaModFix/>
          </a:blip>
          <a:srcRect/>
          <a:stretch/>
        </p:blipFill>
        <p:spPr>
          <a:xfrm>
            <a:off x="293687" y="555625"/>
            <a:ext cx="3902076" cy="1219200"/>
          </a:xfrm>
          <a:prstGeom prst="rect">
            <a:avLst/>
          </a:prstGeom>
          <a:noFill/>
          <a:ln>
            <a:noFill/>
          </a:ln>
        </p:spPr>
      </p:pic>
      <p:sp>
        <p:nvSpPr>
          <p:cNvPr id="283" name="Google Shape;283;g5363c714d0_0_18"/>
          <p:cNvSpPr txBox="1"/>
          <p:nvPr/>
        </p:nvSpPr>
        <p:spPr>
          <a:xfrm>
            <a:off x="471800" y="1981400"/>
            <a:ext cx="10847700" cy="523200"/>
          </a:xfrm>
          <a:prstGeom prst="rect">
            <a:avLst/>
          </a:prstGeom>
          <a:noFill/>
          <a:ln>
            <a:noFill/>
          </a:ln>
        </p:spPr>
        <p:txBody>
          <a:bodyPr spcFirstLastPara="1" wrap="square" lIns="45700" tIns="45700" rIns="45700" bIns="45700" anchor="t" anchorCtr="0">
            <a:noAutofit/>
          </a:bodyPr>
          <a:lstStyle/>
          <a:p>
            <a:pPr lvl="0">
              <a:buSzPts val="2800"/>
            </a:pPr>
            <a:r>
              <a:rPr lang="en-US" sz="2800" b="1">
                <a:latin typeface="Arial" panose="020B0604020202020204" pitchFamily="34" charset="0"/>
                <a:ea typeface="Arial Rounded"/>
                <a:cs typeface="Arial" panose="020B0604020202020204" pitchFamily="34" charset="0"/>
                <a:sym typeface="Arial Rounded"/>
              </a:rPr>
              <a:t>3</a:t>
            </a:r>
            <a:r>
              <a:rPr lang="en-US" sz="2800" b="1" i="0" u="none" strike="noStrike" cap="none">
                <a:solidFill>
                  <a:srgbClr val="000000"/>
                </a:solidFill>
                <a:latin typeface="Arial" panose="020B0604020202020204" pitchFamily="34" charset="0"/>
                <a:ea typeface="Arial Rounded"/>
                <a:cs typeface="Arial" panose="020B0604020202020204" pitchFamily="34" charset="0"/>
                <a:sym typeface="Arial Rounded"/>
              </a:rPr>
              <a:t>.</a:t>
            </a:r>
            <a:r>
              <a:rPr lang="en-US" sz="2800" b="1">
                <a:latin typeface="Arial" panose="020B0604020202020204" pitchFamily="34" charset="0"/>
                <a:ea typeface="Arial Rounded"/>
                <a:cs typeface="Arial" panose="020B0604020202020204" pitchFamily="34" charset="0"/>
                <a:sym typeface="Arial Rounded"/>
              </a:rPr>
              <a:t>1. </a:t>
            </a:r>
            <a:r>
              <a:rPr lang="it-IT" sz="2800" b="1">
                <a:latin typeface="Arial" panose="020B0604020202020204" pitchFamily="34" charset="0"/>
                <a:ea typeface="Arial Rounded"/>
                <a:cs typeface="Arial" panose="020B0604020202020204" pitchFamily="34" charset="0"/>
                <a:sym typeface="Arial Rounded"/>
              </a:rPr>
              <a:t>Analisi dei dati con Excel: le Tabelle Pivot</a:t>
            </a:r>
            <a:endParaRPr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284" name="Google Shape;284;g5363c714d0_0_18"/>
          <p:cNvSpPr txBox="1"/>
          <p:nvPr/>
        </p:nvSpPr>
        <p:spPr>
          <a:xfrm>
            <a:off x="471800" y="2415268"/>
            <a:ext cx="10768200" cy="1305900"/>
          </a:xfrm>
          <a:prstGeom prst="rect">
            <a:avLst/>
          </a:prstGeom>
          <a:noFill/>
          <a:ln>
            <a:noFill/>
          </a:ln>
        </p:spPr>
        <p:txBody>
          <a:bodyPr spcFirstLastPara="1" wrap="square" lIns="91425" tIns="91425" rIns="91425" bIns="91425" anchor="t" anchorCtr="0">
            <a:noAutofit/>
          </a:bodyPr>
          <a:lstStyle/>
          <a:p>
            <a:pPr lvl="0">
              <a:lnSpc>
                <a:spcPct val="120000"/>
              </a:lnSpc>
            </a:pPr>
            <a:r>
              <a:rPr lang="it-IT" sz="1800"/>
              <a:t>Le tabelle pivot sono tabelle interattive che consentono all’utente di aggregare e sintetizzare grandi moli di dati in un formato più conciso. Le tabelle pivot si costruiscono a partire da una lista di dati attraverso alcune formule classiche di Excel, quali la SOMMA, MEDIA, MIN, MAX. In questo tutorial utilizzeremo un’indagine simulata, progettata come se i dati fossero stati raccolti nella Regione Puglia.</a:t>
            </a:r>
            <a:endParaRPr sz="1800" dirty="0"/>
          </a:p>
        </p:txBody>
      </p:sp>
      <p:sp>
        <p:nvSpPr>
          <p:cNvPr id="3" name="Google Shape;273;g99f1de2ff6_0_142">
            <a:extLst>
              <a:ext uri="{FF2B5EF4-FFF2-40B4-BE49-F238E27FC236}">
                <a16:creationId xmlns:a16="http://schemas.microsoft.com/office/drawing/2014/main" id="{9F95E1FC-76E7-4505-8FFA-DBF84C09F67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Unità </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3</a:t>
            </a: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  	Raccolta ed</a:t>
            </a:r>
          </a:p>
          <a:p>
            <a:pPr marL="0" lvl="0" indent="0" algn="r" rtl="0">
              <a:lnSpc>
                <a:spcPct val="150000"/>
              </a:lnSpc>
              <a:spcBef>
                <a:spcPts val="0"/>
              </a:spcBef>
              <a:spcAft>
                <a:spcPts val="0"/>
              </a:spcAft>
              <a:buClr>
                <a:schemeClr val="dk1"/>
              </a:buClr>
              <a:buSzPts val="1100"/>
              <a:buFont typeface="Arial"/>
              <a:buNone/>
            </a:pP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elaborazione dati</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pic>
        <p:nvPicPr>
          <p:cNvPr id="4" name="Picture 3">
            <a:extLst>
              <a:ext uri="{FF2B5EF4-FFF2-40B4-BE49-F238E27FC236}">
                <a16:creationId xmlns:a16="http://schemas.microsoft.com/office/drawing/2014/main" id="{191ABBB6-CF79-442B-A108-6B55C1F85E15}"/>
              </a:ext>
            </a:extLst>
          </p:cNvPr>
          <p:cNvPicPr>
            <a:picLocks noChangeAspect="1"/>
          </p:cNvPicPr>
          <p:nvPr/>
        </p:nvPicPr>
        <p:blipFill rotWithShape="1">
          <a:blip r:embed="rId6"/>
          <a:srcRect b="22382"/>
          <a:stretch/>
        </p:blipFill>
        <p:spPr>
          <a:xfrm>
            <a:off x="1824028" y="3952938"/>
            <a:ext cx="8543944" cy="2240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g53637bb0de_1_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53" name="Google Shape;53;g53637bb0de_1_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54" name="Google Shape;54;g53637bb0de_1_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55" name="Google Shape;55;g53637bb0de_1_2"/>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Unità </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1.  </a:t>
            </a: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	Decodificare il territorio:</a:t>
            </a:r>
          </a:p>
          <a:p>
            <a:pPr marL="0" lvl="0" indent="0" algn="r" rtl="0">
              <a:lnSpc>
                <a:spcPct val="150000"/>
              </a:lnSpc>
              <a:spcBef>
                <a:spcPts val="0"/>
              </a:spcBef>
              <a:spcAft>
                <a:spcPts val="0"/>
              </a:spcAft>
              <a:buClr>
                <a:schemeClr val="dk1"/>
              </a:buClr>
              <a:buSzPts val="1100"/>
              <a:buFont typeface="Arial"/>
              <a:buNone/>
            </a:pPr>
            <a:r>
              <a:rPr lang="en-US" sz="3200" b="1">
                <a:solidFill>
                  <a:schemeClr val="dk1"/>
                </a:solidFill>
                <a:effectLst>
                  <a:outerShdw blurRad="38100" dist="38100" dir="2700000" algn="tl">
                    <a:srgbClr val="000000">
                      <a:alpha val="43137"/>
                    </a:srgbClr>
                  </a:outerShdw>
                </a:effectLst>
                <a:latin typeface="+mj-lt"/>
                <a:ea typeface="Arial Rounded"/>
                <a:cs typeface="Arial Rounded"/>
                <a:sym typeface="Arial Rounded"/>
              </a:rPr>
              <a:t>Bisogni e opportunità</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56" name="Google Shape;56;g53637bb0de_1_2"/>
          <p:cNvSpPr txBox="1"/>
          <p:nvPr/>
        </p:nvSpPr>
        <p:spPr>
          <a:xfrm>
            <a:off x="608400" y="1974150"/>
            <a:ext cx="10975200" cy="41105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None/>
            </a:pPr>
            <a:r>
              <a:rPr lang="en-US" sz="1800">
                <a:solidFill>
                  <a:srgbClr val="0D0D0D"/>
                </a:solidFill>
              </a:rPr>
              <a:t>“Un viaggio di mille miglia inizia con un solo passo”</a:t>
            </a:r>
            <a:endParaRPr sz="1800" dirty="0">
              <a:solidFill>
                <a:srgbClr val="0D0D0D"/>
              </a:solidFill>
            </a:endParaRPr>
          </a:p>
          <a:p>
            <a:pPr marL="0" lvl="0" indent="0" algn="r" rtl="0">
              <a:lnSpc>
                <a:spcPct val="150000"/>
              </a:lnSpc>
              <a:spcBef>
                <a:spcPts val="0"/>
              </a:spcBef>
              <a:spcAft>
                <a:spcPts val="0"/>
              </a:spcAft>
              <a:buNone/>
            </a:pPr>
            <a:r>
              <a:rPr lang="en-US" sz="1800" dirty="0">
                <a:solidFill>
                  <a:schemeClr val="dk1"/>
                </a:solidFill>
              </a:rPr>
              <a:t>-</a:t>
            </a:r>
            <a:r>
              <a:rPr lang="en-US" sz="1800" dirty="0">
                <a:solidFill>
                  <a:srgbClr val="0D0D0D"/>
                </a:solidFill>
              </a:rPr>
              <a:t>Laozi –</a:t>
            </a:r>
          </a:p>
          <a:p>
            <a:pPr marL="0" lvl="0" indent="0" algn="r" rtl="0">
              <a:lnSpc>
                <a:spcPct val="150000"/>
              </a:lnSpc>
              <a:spcBef>
                <a:spcPts val="0"/>
              </a:spcBef>
              <a:spcAft>
                <a:spcPts val="0"/>
              </a:spcAft>
              <a:buNone/>
            </a:pPr>
            <a:endParaRPr sz="1800" dirty="0">
              <a:solidFill>
                <a:srgbClr val="0D0D0D"/>
              </a:solidFill>
            </a:endParaRPr>
          </a:p>
          <a:p>
            <a:pPr marL="0" lvl="0" indent="0" algn="just" rtl="0">
              <a:lnSpc>
                <a:spcPct val="150000"/>
              </a:lnSpc>
              <a:spcBef>
                <a:spcPts val="0"/>
              </a:spcBef>
              <a:spcAft>
                <a:spcPts val="0"/>
              </a:spcAft>
              <a:buNone/>
            </a:pPr>
            <a:r>
              <a:rPr lang="en-US" sz="2200">
                <a:solidFill>
                  <a:srgbClr val="0D0D0D"/>
                </a:solidFill>
              </a:rPr>
              <a:t>Allo stesso modo, il viaggio imprenditoriale inizia con un passo all’interno del territorio. Prima di avviare un business, un/a giovane imprenditore/trice desidera conoscere se:</a:t>
            </a:r>
          </a:p>
          <a:p>
            <a:pPr marL="0" lvl="0" indent="0" algn="just" rtl="0">
              <a:lnSpc>
                <a:spcPct val="150000"/>
              </a:lnSpc>
              <a:spcBef>
                <a:spcPts val="0"/>
              </a:spcBef>
              <a:spcAft>
                <a:spcPts val="0"/>
              </a:spcAft>
              <a:buNone/>
            </a:pPr>
            <a:r>
              <a:rPr lang="en-US" sz="2000">
                <a:solidFill>
                  <a:schemeClr val="dk1"/>
                </a:solidFill>
              </a:rPr>
              <a:t>1. </a:t>
            </a:r>
            <a:r>
              <a:rPr lang="en-US" sz="2000">
                <a:solidFill>
                  <a:srgbClr val="0D0D0D"/>
                </a:solidFill>
              </a:rPr>
              <a:t>La sua idea può trovare supporto;</a:t>
            </a:r>
            <a:endParaRPr sz="2000" dirty="0">
              <a:solidFill>
                <a:srgbClr val="0D0D0D"/>
              </a:solidFill>
            </a:endParaRPr>
          </a:p>
          <a:p>
            <a:pPr marL="0" lvl="0" indent="0" algn="just" rtl="0">
              <a:lnSpc>
                <a:spcPct val="150000"/>
              </a:lnSpc>
              <a:spcBef>
                <a:spcPts val="0"/>
              </a:spcBef>
              <a:spcAft>
                <a:spcPts val="0"/>
              </a:spcAft>
              <a:buNone/>
            </a:pPr>
            <a:r>
              <a:rPr lang="en-US" sz="2000">
                <a:solidFill>
                  <a:schemeClr val="dk1"/>
                </a:solidFill>
              </a:rPr>
              <a:t>2.</a:t>
            </a:r>
            <a:r>
              <a:rPr lang="en-US" sz="2000">
                <a:solidFill>
                  <a:srgbClr val="0D0D0D"/>
                </a:solidFill>
              </a:rPr>
              <a:t> Ci sia una buona probabilità di crescita per il suo business;</a:t>
            </a:r>
            <a:endParaRPr sz="2000" dirty="0">
              <a:solidFill>
                <a:srgbClr val="0D0D0D"/>
              </a:solidFill>
            </a:endParaRPr>
          </a:p>
          <a:p>
            <a:pPr marL="0" lvl="0" indent="0" algn="just" rtl="0">
              <a:lnSpc>
                <a:spcPct val="150000"/>
              </a:lnSpc>
              <a:spcBef>
                <a:spcPts val="0"/>
              </a:spcBef>
              <a:spcAft>
                <a:spcPts val="0"/>
              </a:spcAft>
              <a:buNone/>
            </a:pPr>
            <a:r>
              <a:rPr lang="en-US" sz="2000">
                <a:solidFill>
                  <a:schemeClr val="dk1"/>
                </a:solidFill>
              </a:rPr>
              <a:t>3. I risultati valgano lo sforzo</a:t>
            </a:r>
            <a:r>
              <a:rPr lang="en-US" sz="2000">
                <a:solidFill>
                  <a:srgbClr val="0D0D0D"/>
                </a:solidFill>
              </a:rPr>
              <a:t>;</a:t>
            </a:r>
            <a:endParaRPr sz="3200" b="1" dirty="0">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g5363c714d0_0_3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94" name="Google Shape;294;g5363c714d0_0_3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95" name="Google Shape;295;g5363c714d0_0_3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296" name="Google Shape;296;g5363c714d0_0_36"/>
          <p:cNvSpPr txBox="1"/>
          <p:nvPr/>
        </p:nvSpPr>
        <p:spPr>
          <a:xfrm>
            <a:off x="6624881" y="2188800"/>
            <a:ext cx="5037300" cy="1348200"/>
          </a:xfrm>
          <a:prstGeom prst="rect">
            <a:avLst/>
          </a:prstGeom>
          <a:noFill/>
          <a:ln>
            <a:noFill/>
          </a:ln>
        </p:spPr>
        <p:txBody>
          <a:bodyPr spcFirstLastPara="1" wrap="square" lIns="45700" tIns="45700" rIns="45700" bIns="45700" anchor="t" anchorCtr="0">
            <a:noAutofit/>
          </a:bodyPr>
          <a:lstStyle/>
          <a:p>
            <a:pPr lvl="0">
              <a:buSzPts val="2800"/>
            </a:pPr>
            <a:r>
              <a:rPr lang="it-IT" sz="2400" b="1">
                <a:latin typeface="Arial" panose="020B0604020202020204" pitchFamily="34" charset="0"/>
                <a:ea typeface="Arial Rounded"/>
                <a:cs typeface="Arial" panose="020B0604020202020204" pitchFamily="34" charset="0"/>
                <a:sym typeface="Arial Rounded"/>
              </a:rPr>
              <a:t>3.1. Analisi dei dati con Excel: le Tabelle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297" name="Google Shape;297;g5363c714d0_0_36"/>
          <p:cNvSpPr txBox="1"/>
          <p:nvPr/>
        </p:nvSpPr>
        <p:spPr>
          <a:xfrm>
            <a:off x="6624880" y="3111325"/>
            <a:ext cx="4747969" cy="2740836"/>
          </a:xfrm>
          <a:prstGeom prst="rect">
            <a:avLst/>
          </a:prstGeom>
          <a:noFill/>
          <a:ln>
            <a:noFill/>
          </a:ln>
        </p:spPr>
        <p:txBody>
          <a:bodyPr spcFirstLastPara="1" wrap="square" lIns="91425" tIns="91425" rIns="91425" bIns="91425" anchor="t" anchorCtr="0">
            <a:noAutofit/>
          </a:bodyPr>
          <a:lstStyle/>
          <a:p>
            <a:pPr lvl="0">
              <a:lnSpc>
                <a:spcPct val="120000"/>
              </a:lnSpc>
            </a:pPr>
            <a:r>
              <a:rPr lang="it-IT" sz="1700"/>
              <a:t>Per creare una tabella pivot, il foglio del database deve avere le seguenti caratteristiche:</a:t>
            </a:r>
          </a:p>
          <a:p>
            <a:pPr marL="342900" lvl="0" indent="-342900">
              <a:lnSpc>
                <a:spcPct val="120000"/>
              </a:lnSpc>
              <a:buFont typeface="Arial" panose="020B0604020202020204" pitchFamily="34" charset="0"/>
              <a:buChar char="•"/>
            </a:pPr>
            <a:r>
              <a:rPr lang="it-IT" sz="1700"/>
              <a:t>una colonna con valori duplicati (es. Genere, Famiglia, Distretto, Strade Romane).</a:t>
            </a:r>
          </a:p>
          <a:p>
            <a:pPr marL="342900" lvl="0" indent="-342900">
              <a:lnSpc>
                <a:spcPct val="120000"/>
              </a:lnSpc>
              <a:buFont typeface="Arial" panose="020B0604020202020204" pitchFamily="34" charset="0"/>
              <a:buChar char="•"/>
            </a:pPr>
            <a:r>
              <a:rPr lang="it-IT" sz="1700"/>
              <a:t>Contenere valori numerici (es. età) da confrontare o aggiungere. Altrimenti l’unica statistica possibile e calcolabile rimane il conteggio (es. anni di residenza).</a:t>
            </a:r>
          </a:p>
        </p:txBody>
      </p:sp>
      <p:pic>
        <p:nvPicPr>
          <p:cNvPr id="298" name="Google Shape;298;g5363c714d0_0_36"/>
          <p:cNvPicPr preferRelativeResize="0"/>
          <p:nvPr/>
        </p:nvPicPr>
        <p:blipFill>
          <a:blip r:embed="rId6">
            <a:alphaModFix/>
          </a:blip>
          <a:stretch>
            <a:fillRect/>
          </a:stretch>
        </p:blipFill>
        <p:spPr>
          <a:xfrm>
            <a:off x="154825" y="1650950"/>
            <a:ext cx="5930374" cy="4364075"/>
          </a:xfrm>
          <a:prstGeom prst="rect">
            <a:avLst/>
          </a:prstGeom>
          <a:noFill/>
          <a:ln>
            <a:noFill/>
          </a:ln>
        </p:spPr>
      </p:pic>
      <p:sp>
        <p:nvSpPr>
          <p:cNvPr id="299" name="Google Shape;299;g5363c714d0_0_36"/>
          <p:cNvSpPr/>
          <p:nvPr/>
        </p:nvSpPr>
        <p:spPr>
          <a:xfrm>
            <a:off x="1046225" y="1455125"/>
            <a:ext cx="580200" cy="4636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g5363c714d0_0_36"/>
          <p:cNvSpPr/>
          <p:nvPr/>
        </p:nvSpPr>
        <p:spPr>
          <a:xfrm>
            <a:off x="72275" y="2160875"/>
            <a:ext cx="676800" cy="13482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73;g99f1de2ff6_0_142">
            <a:extLst>
              <a:ext uri="{FF2B5EF4-FFF2-40B4-BE49-F238E27FC236}">
                <a16:creationId xmlns:a16="http://schemas.microsoft.com/office/drawing/2014/main" id="{4C55398A-65D0-476E-A411-885E17BD35E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6" name="Google Shape;306;g5363c714d0_0_5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07" name="Google Shape;307;g5363c714d0_0_5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08" name="Google Shape;308;g5363c714d0_0_5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09" name="Google Shape;309;g5363c714d0_0_56"/>
          <p:cNvSpPr txBox="1"/>
          <p:nvPr/>
        </p:nvSpPr>
        <p:spPr>
          <a:xfrm>
            <a:off x="6284925" y="2214484"/>
            <a:ext cx="4939484" cy="523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2800"/>
              <a:buFont typeface="Arial Rounded"/>
              <a:buNone/>
            </a:pPr>
            <a:r>
              <a:rPr lang="en-US" sz="2400" b="1">
                <a:latin typeface="Arial" panose="020B0604020202020204" pitchFamily="34" charset="0"/>
                <a:ea typeface="Arial Rounded"/>
                <a:cs typeface="Arial" panose="020B0604020202020204" pitchFamily="34" charset="0"/>
                <a:sym typeface="Arial Rounded"/>
              </a:rPr>
              <a:t>3.2. Creare una Tabella Pivot</a:t>
            </a:r>
            <a:endParaRPr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310" name="Google Shape;310;g5363c714d0_0_56"/>
          <p:cNvSpPr txBox="1"/>
          <p:nvPr/>
        </p:nvSpPr>
        <p:spPr>
          <a:xfrm>
            <a:off x="6990129" y="3004872"/>
            <a:ext cx="4528034" cy="2903700"/>
          </a:xfrm>
          <a:prstGeom prst="rect">
            <a:avLst/>
          </a:prstGeom>
          <a:noFill/>
          <a:ln>
            <a:noFill/>
          </a:ln>
        </p:spPr>
        <p:txBody>
          <a:bodyPr spcFirstLastPara="1" wrap="square" lIns="91425" tIns="91425" rIns="91425" bIns="91425" anchor="t" anchorCtr="0">
            <a:noAutofit/>
          </a:bodyPr>
          <a:lstStyle/>
          <a:p>
            <a:pPr marL="457200" lvl="0" indent="-349250">
              <a:lnSpc>
                <a:spcPct val="120000"/>
              </a:lnSpc>
              <a:buSzPts val="1900"/>
              <a:buAutoNum type="arabicPeriod"/>
            </a:pPr>
            <a:r>
              <a:rPr lang="it-IT" sz="1800"/>
              <a:t>Clicca sulla Tab </a:t>
            </a:r>
            <a:r>
              <a:rPr lang="it-IT" sz="1800" b="1"/>
              <a:t>Inserisci</a:t>
            </a:r>
            <a:r>
              <a:rPr lang="it-IT" sz="1800"/>
              <a:t> e poi su </a:t>
            </a:r>
            <a:r>
              <a:rPr lang="it-IT" sz="1800" b="1"/>
              <a:t>Tabella Pivot</a:t>
            </a:r>
            <a:r>
              <a:rPr lang="it-IT" sz="1800"/>
              <a:t>;</a:t>
            </a:r>
          </a:p>
          <a:p>
            <a:pPr marL="457200" lvl="0" indent="-349250">
              <a:lnSpc>
                <a:spcPct val="120000"/>
              </a:lnSpc>
              <a:buSzPts val="1900"/>
              <a:buAutoNum type="arabicPeriod"/>
            </a:pPr>
            <a:r>
              <a:rPr lang="it-IT" sz="1800"/>
              <a:t>Excel selezionerà tutti i dati, ma puoi modificare la selezione;</a:t>
            </a:r>
          </a:p>
          <a:p>
            <a:pPr marL="457200" lvl="0" indent="-349250">
              <a:lnSpc>
                <a:spcPct val="120000"/>
              </a:lnSpc>
              <a:buSzPts val="1900"/>
              <a:buAutoNum type="arabicPeriod"/>
            </a:pPr>
            <a:r>
              <a:rPr lang="it-IT" sz="1800"/>
              <a:t>Crea la Tabella Pivot su un nuovo foglio di lavoro;</a:t>
            </a:r>
          </a:p>
          <a:p>
            <a:pPr marL="457200" lvl="0" indent="-349250">
              <a:lnSpc>
                <a:spcPct val="120000"/>
              </a:lnSpc>
              <a:buSzPts val="1900"/>
              <a:buAutoNum type="arabicPeriod"/>
            </a:pPr>
            <a:r>
              <a:rPr lang="it-IT" sz="1800"/>
              <a:t>Clicca il pulsante </a:t>
            </a:r>
            <a:r>
              <a:rPr lang="it-IT" sz="1800" b="1"/>
              <a:t>OK </a:t>
            </a:r>
            <a:r>
              <a:rPr lang="it-IT" sz="1800"/>
              <a:t>per creare la </a:t>
            </a:r>
            <a:r>
              <a:rPr lang="it-IT" sz="1800" b="1" i="1">
                <a:solidFill>
                  <a:srgbClr val="EE3840"/>
                </a:solidFill>
              </a:rPr>
              <a:t>tua </a:t>
            </a:r>
            <a:r>
              <a:rPr lang="it-IT" sz="1800"/>
              <a:t>Tabella Pivot.</a:t>
            </a:r>
          </a:p>
        </p:txBody>
      </p:sp>
      <p:pic>
        <p:nvPicPr>
          <p:cNvPr id="311" name="Google Shape;311;g5363c714d0_0_56"/>
          <p:cNvPicPr preferRelativeResize="0"/>
          <p:nvPr/>
        </p:nvPicPr>
        <p:blipFill>
          <a:blip r:embed="rId6">
            <a:alphaModFix/>
          </a:blip>
          <a:stretch>
            <a:fillRect/>
          </a:stretch>
        </p:blipFill>
        <p:spPr>
          <a:xfrm>
            <a:off x="293675" y="1691175"/>
            <a:ext cx="4809842" cy="4331312"/>
          </a:xfrm>
          <a:prstGeom prst="rect">
            <a:avLst/>
          </a:prstGeom>
          <a:noFill/>
          <a:ln>
            <a:noFill/>
          </a:ln>
        </p:spPr>
      </p:pic>
      <p:cxnSp>
        <p:nvCxnSpPr>
          <p:cNvPr id="312" name="Google Shape;312;g5363c714d0_0_56"/>
          <p:cNvCxnSpPr>
            <a:stCxn id="313" idx="1"/>
          </p:cNvCxnSpPr>
          <p:nvPr/>
        </p:nvCxnSpPr>
        <p:spPr>
          <a:xfrm flipH="1">
            <a:off x="5103525" y="2538588"/>
            <a:ext cx="590700" cy="247500"/>
          </a:xfrm>
          <a:prstGeom prst="straightConnector1">
            <a:avLst/>
          </a:prstGeom>
          <a:noFill/>
          <a:ln w="38100" cap="flat" cmpd="sng">
            <a:solidFill>
              <a:schemeClr val="dk2"/>
            </a:solidFill>
            <a:prstDash val="solid"/>
            <a:round/>
            <a:headEnd type="none" w="med" len="med"/>
            <a:tailEnd type="triangle" w="med" len="med"/>
          </a:ln>
        </p:spPr>
      </p:cxnSp>
      <p:sp>
        <p:nvSpPr>
          <p:cNvPr id="313" name="Google Shape;313;g5363c714d0_0_56"/>
          <p:cNvSpPr txBox="1"/>
          <p:nvPr/>
        </p:nvSpPr>
        <p:spPr>
          <a:xfrm>
            <a:off x="5694225" y="2028738"/>
            <a:ext cx="14655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Raleway Thin"/>
                <a:ea typeface="Raleway Thin"/>
                <a:cs typeface="Raleway Thin"/>
                <a:sym typeface="Raleway Thin"/>
              </a:rPr>
              <a:t>Puoi cambiare la selezione dati</a:t>
            </a:r>
            <a:endParaRPr dirty="0">
              <a:latin typeface="Raleway Thin"/>
              <a:ea typeface="Raleway Thin"/>
              <a:cs typeface="Raleway Thin"/>
              <a:sym typeface="Raleway Thin"/>
            </a:endParaRPr>
          </a:p>
        </p:txBody>
      </p:sp>
      <p:cxnSp>
        <p:nvCxnSpPr>
          <p:cNvPr id="314" name="Google Shape;314;g5363c714d0_0_56"/>
          <p:cNvCxnSpPr/>
          <p:nvPr/>
        </p:nvCxnSpPr>
        <p:spPr>
          <a:xfrm rot="10800000">
            <a:off x="2034975" y="4622625"/>
            <a:ext cx="3555900" cy="879300"/>
          </a:xfrm>
          <a:prstGeom prst="straightConnector1">
            <a:avLst/>
          </a:prstGeom>
          <a:noFill/>
          <a:ln w="38100" cap="flat" cmpd="sng">
            <a:solidFill>
              <a:schemeClr val="dk2"/>
            </a:solidFill>
            <a:prstDash val="solid"/>
            <a:round/>
            <a:headEnd type="none" w="med" len="med"/>
            <a:tailEnd type="triangle" w="med" len="med"/>
          </a:ln>
        </p:spPr>
      </p:cxnSp>
      <p:sp>
        <p:nvSpPr>
          <p:cNvPr id="315" name="Google Shape;315;g5363c714d0_0_56"/>
          <p:cNvSpPr txBox="1"/>
          <p:nvPr/>
        </p:nvSpPr>
        <p:spPr>
          <a:xfrm>
            <a:off x="5599425" y="4965574"/>
            <a:ext cx="1532895"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Raleway Thin"/>
                <a:ea typeface="Raleway Thin"/>
                <a:cs typeface="Raleway Thin"/>
                <a:sym typeface="Raleway Thin"/>
              </a:rPr>
              <a:t>Puoi usare lo stesso foglio di lavoro in cui hai i dati, oppure uno diverso</a:t>
            </a:r>
            <a:endParaRPr dirty="0">
              <a:latin typeface="Raleway Thin"/>
              <a:ea typeface="Raleway Thin"/>
              <a:cs typeface="Raleway Thin"/>
              <a:sym typeface="Raleway Thin"/>
            </a:endParaRPr>
          </a:p>
        </p:txBody>
      </p:sp>
      <p:sp>
        <p:nvSpPr>
          <p:cNvPr id="3" name="Google Shape;273;g99f1de2ff6_0_142">
            <a:extLst>
              <a:ext uri="{FF2B5EF4-FFF2-40B4-BE49-F238E27FC236}">
                <a16:creationId xmlns:a16="http://schemas.microsoft.com/office/drawing/2014/main" id="{36A9FAAC-D1AE-4067-A719-C7B42D9D06F3}"/>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g5363c714d0_0_7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22" name="Google Shape;322;g5363c714d0_0_7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23" name="Google Shape;323;g5363c714d0_0_73"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24" name="Google Shape;324;g5363c714d0_0_73"/>
          <p:cNvSpPr txBox="1"/>
          <p:nvPr/>
        </p:nvSpPr>
        <p:spPr>
          <a:xfrm>
            <a:off x="577313" y="2030425"/>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25" name="Google Shape;325;g5363c714d0_0_73"/>
          <p:cNvSpPr txBox="1"/>
          <p:nvPr/>
        </p:nvSpPr>
        <p:spPr>
          <a:xfrm>
            <a:off x="577313" y="2608112"/>
            <a:ext cx="7236900" cy="3237438"/>
          </a:xfrm>
          <a:prstGeom prst="rect">
            <a:avLst/>
          </a:prstGeom>
          <a:noFill/>
          <a:ln>
            <a:noFill/>
          </a:ln>
        </p:spPr>
        <p:txBody>
          <a:bodyPr spcFirstLastPara="1" wrap="square" lIns="91425" tIns="91425" rIns="91425" bIns="91425" anchor="t" anchorCtr="0">
            <a:noAutofit/>
          </a:bodyPr>
          <a:lstStyle/>
          <a:p>
            <a:pPr lvl="0">
              <a:lnSpc>
                <a:spcPct val="120000"/>
              </a:lnSpc>
            </a:pPr>
            <a:r>
              <a:rPr lang="it-IT" sz="2000"/>
              <a:t>I CAMPI TABELLA PIVOT sono essenzialmente 3:</a:t>
            </a:r>
            <a:r>
              <a:rPr lang="en-US" sz="2000"/>
              <a:t> </a:t>
            </a:r>
            <a:r>
              <a:rPr lang="it-IT" sz="2000"/>
              <a:t>RIGHE, COLONNE e VALORI.</a:t>
            </a:r>
          </a:p>
          <a:p>
            <a:pPr lvl="0">
              <a:lnSpc>
                <a:spcPct val="120000"/>
              </a:lnSpc>
            </a:pPr>
            <a:r>
              <a:rPr lang="it-IT" sz="2000"/>
              <a:t>Un campo extra riguarda i Filtri. Per ottenere l’età media degli intervistati sulla base del Livello d’Istruzione e se sia vicino/a o meno ad una Strada Romana, trascina gli elementi nelle seguenti caselle:</a:t>
            </a:r>
          </a:p>
          <a:p>
            <a:pPr lvl="0">
              <a:lnSpc>
                <a:spcPct val="120000"/>
              </a:lnSpc>
            </a:pPr>
            <a:r>
              <a:rPr lang="it-IT" sz="2000"/>
              <a:t>-	Istruzione nella casella Righe</a:t>
            </a:r>
          </a:p>
          <a:p>
            <a:pPr lvl="0">
              <a:lnSpc>
                <a:spcPct val="120000"/>
              </a:lnSpc>
            </a:pPr>
            <a:r>
              <a:rPr lang="it-IT" sz="2000"/>
              <a:t>-	RomanRoutes nella casellaColonne</a:t>
            </a:r>
          </a:p>
          <a:p>
            <a:pPr lvl="0">
              <a:lnSpc>
                <a:spcPct val="120000"/>
              </a:lnSpc>
            </a:pPr>
            <a:r>
              <a:rPr lang="it-IT" sz="2000"/>
              <a:t>-	Età nella casella Valori, quindi seleziona Media</a:t>
            </a:r>
          </a:p>
        </p:txBody>
      </p:sp>
      <p:sp>
        <p:nvSpPr>
          <p:cNvPr id="2" name="Google Shape;273;g99f1de2ff6_0_142">
            <a:extLst>
              <a:ext uri="{FF2B5EF4-FFF2-40B4-BE49-F238E27FC236}">
                <a16:creationId xmlns:a16="http://schemas.microsoft.com/office/drawing/2014/main" id="{695760FC-3EB3-42AF-ABA6-DE2D082D684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graphicFrame>
        <p:nvGraphicFramePr>
          <p:cNvPr id="3" name="Object 2">
            <a:extLst>
              <a:ext uri="{FF2B5EF4-FFF2-40B4-BE49-F238E27FC236}">
                <a16:creationId xmlns:a16="http://schemas.microsoft.com/office/drawing/2014/main" id="{5D561652-DFD9-46F2-946B-A96EAA25F185}"/>
              </a:ext>
            </a:extLst>
          </p:cNvPr>
          <p:cNvGraphicFramePr>
            <a:graphicFrameLocks noChangeAspect="1"/>
          </p:cNvGraphicFramePr>
          <p:nvPr>
            <p:extLst>
              <p:ext uri="{D42A27DB-BD31-4B8C-83A1-F6EECF244321}">
                <p14:modId xmlns:p14="http://schemas.microsoft.com/office/powerpoint/2010/main" val="3471810325"/>
              </p:ext>
            </p:extLst>
          </p:nvPr>
        </p:nvGraphicFramePr>
        <p:xfrm>
          <a:off x="8142713" y="2030425"/>
          <a:ext cx="2968294" cy="4213212"/>
        </p:xfrm>
        <a:graphic>
          <a:graphicData uri="http://schemas.openxmlformats.org/presentationml/2006/ole">
            <mc:AlternateContent xmlns:mc="http://schemas.openxmlformats.org/markup-compatibility/2006">
              <mc:Choice xmlns:v="urn:schemas-microsoft-com:vml" Requires="v">
                <p:oleObj name="Immagine bitmap" r:id="rId6" imgW="3304762" imgH="4695238" progId="Paint.Picture">
                  <p:embed/>
                </p:oleObj>
              </mc:Choice>
              <mc:Fallback>
                <p:oleObj name="Immagine bitmap" r:id="rId6" imgW="3304762" imgH="4695238" progId="Paint.Picture">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2713" y="2030425"/>
                        <a:ext cx="2968294" cy="42132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g5363c714d0_0_9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33" name="Google Shape;333;g5363c714d0_0_9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34" name="Google Shape;334;g5363c714d0_0_91"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35" name="Google Shape;335;g5363c714d0_0_91"/>
          <p:cNvSpPr txBox="1"/>
          <p:nvPr/>
        </p:nvSpPr>
        <p:spPr>
          <a:xfrm>
            <a:off x="476250" y="2072694"/>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37" name="Google Shape;337;g5363c714d0_0_91"/>
          <p:cNvSpPr txBox="1"/>
          <p:nvPr/>
        </p:nvSpPr>
        <p:spPr>
          <a:xfrm>
            <a:off x="476250" y="2540965"/>
            <a:ext cx="4434653" cy="3107974"/>
          </a:xfrm>
          <a:prstGeom prst="rect">
            <a:avLst/>
          </a:prstGeom>
          <a:noFill/>
          <a:ln>
            <a:noFill/>
          </a:ln>
        </p:spPr>
        <p:txBody>
          <a:bodyPr spcFirstLastPara="1" wrap="square" lIns="91425" tIns="91425" rIns="91425" bIns="91425" anchor="t" anchorCtr="0">
            <a:noAutofit/>
          </a:bodyPr>
          <a:lstStyle/>
          <a:p>
            <a:pPr lvl="0">
              <a:lnSpc>
                <a:spcPct val="120000"/>
              </a:lnSpc>
            </a:pPr>
            <a:r>
              <a:rPr lang="en-US" sz="1800"/>
              <a:t>Ecco i risultati. </a:t>
            </a:r>
            <a:r>
              <a:rPr lang="it-IT" sz="1800"/>
              <a:t>Dal momento che non vi sono differenze rilevanti in termini di </a:t>
            </a:r>
            <a:r>
              <a:rPr lang="it-IT" sz="1800" b="1"/>
              <a:t>età media</a:t>
            </a:r>
            <a:r>
              <a:rPr lang="it-IT" sz="1800"/>
              <a:t> tra i gruppi definiti attraverso Istruzione e RomanRoutes (la vicinanza ad un Itinerario relativo ad una Strada Romana), potrebbe essere interessante valutare quante persone abitino vicino ad una Strada Romana.</a:t>
            </a:r>
          </a:p>
          <a:p>
            <a:pPr lvl="0">
              <a:lnSpc>
                <a:spcPct val="120000"/>
              </a:lnSpc>
            </a:pPr>
            <a:r>
              <a:rPr lang="it-IT" sz="1800"/>
              <a:t>Puoi farlo cliccando su 	nella casella </a:t>
            </a:r>
            <a:endParaRPr sz="1800" dirty="0"/>
          </a:p>
        </p:txBody>
      </p:sp>
      <p:sp>
        <p:nvSpPr>
          <p:cNvPr id="2" name="Google Shape;273;g99f1de2ff6_0_142">
            <a:extLst>
              <a:ext uri="{FF2B5EF4-FFF2-40B4-BE49-F238E27FC236}">
                <a16:creationId xmlns:a16="http://schemas.microsoft.com/office/drawing/2014/main" id="{4FF10ECD-E4A4-425F-AE8D-9CFDEC9F1938}"/>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graphicFrame>
        <p:nvGraphicFramePr>
          <p:cNvPr id="4" name="Object 3">
            <a:extLst>
              <a:ext uri="{FF2B5EF4-FFF2-40B4-BE49-F238E27FC236}">
                <a16:creationId xmlns:a16="http://schemas.microsoft.com/office/drawing/2014/main" id="{4F168D98-DED7-427B-B024-E6332AEC3B34}"/>
              </a:ext>
            </a:extLst>
          </p:cNvPr>
          <p:cNvGraphicFramePr>
            <a:graphicFrameLocks noChangeAspect="1"/>
          </p:cNvGraphicFramePr>
          <p:nvPr>
            <p:extLst>
              <p:ext uri="{D42A27DB-BD31-4B8C-83A1-F6EECF244321}">
                <p14:modId xmlns:p14="http://schemas.microsoft.com/office/powerpoint/2010/main" val="2441583946"/>
              </p:ext>
            </p:extLst>
          </p:nvPr>
        </p:nvGraphicFramePr>
        <p:xfrm>
          <a:off x="4910903" y="2505979"/>
          <a:ext cx="6688313" cy="3099980"/>
        </p:xfrm>
        <a:graphic>
          <a:graphicData uri="http://schemas.openxmlformats.org/presentationml/2006/ole">
            <mc:AlternateContent xmlns:mc="http://schemas.openxmlformats.org/markup-compatibility/2006">
              <mc:Choice xmlns:v="urn:schemas-microsoft-com:vml" Requires="v">
                <p:oleObj name="Immagine bitmap" r:id="rId6" imgW="9469172" imgH="4401164" progId="Paint.Picture">
                  <p:embed/>
                </p:oleObj>
              </mc:Choice>
              <mc:Fallback>
                <p:oleObj name="Immagine bitmap" r:id="rId6" imgW="9469172" imgH="4401164"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903" y="2505979"/>
                        <a:ext cx="6688313" cy="3099980"/>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D12121F5-83A8-45F6-97F2-73064011CA26}"/>
              </a:ext>
            </a:extLst>
          </p:cNvPr>
          <p:cNvSpPr txBox="1"/>
          <p:nvPr/>
        </p:nvSpPr>
        <p:spPr>
          <a:xfrm>
            <a:off x="476250" y="5660884"/>
            <a:ext cx="11122966" cy="369332"/>
          </a:xfrm>
          <a:prstGeom prst="rect">
            <a:avLst/>
          </a:prstGeom>
          <a:noFill/>
        </p:spPr>
        <p:txBody>
          <a:bodyPr wrap="square">
            <a:spAutoFit/>
          </a:bodyPr>
          <a:lstStyle/>
          <a:p>
            <a:pPr lvl="0"/>
            <a:r>
              <a:rPr lang="it-IT" sz="1800" i="1"/>
              <a:t>VALORI</a:t>
            </a:r>
            <a:r>
              <a:rPr lang="it-IT" sz="1800"/>
              <a:t>, quindi modificando le </a:t>
            </a:r>
            <a:r>
              <a:rPr lang="it-IT" sz="1800" i="1"/>
              <a:t>Impostazioni campo valore</a:t>
            </a:r>
            <a:r>
              <a:rPr lang="it-IT" sz="1800"/>
              <a:t>. Qui, puoi selezionare l’opzione </a:t>
            </a:r>
            <a:r>
              <a:rPr lang="it-IT" sz="1800" i="1"/>
              <a:t>Conteggio.</a:t>
            </a:r>
            <a:endParaRPr lang="en-US" sz="1800" i="1" dirty="0"/>
          </a:p>
        </p:txBody>
      </p:sp>
      <p:sp>
        <p:nvSpPr>
          <p:cNvPr id="20" name="Rectangle 16">
            <a:extLst>
              <a:ext uri="{FF2B5EF4-FFF2-40B4-BE49-F238E27FC236}">
                <a16:creationId xmlns:a16="http://schemas.microsoft.com/office/drawing/2014/main" id="{6D43CB62-EFD4-439B-862E-D077E4115D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1" name="Object 20">
            <a:extLst>
              <a:ext uri="{FF2B5EF4-FFF2-40B4-BE49-F238E27FC236}">
                <a16:creationId xmlns:a16="http://schemas.microsoft.com/office/drawing/2014/main" id="{8CC4C2FA-CFBF-4D26-9425-59533CFDA77B}"/>
              </a:ext>
            </a:extLst>
          </p:cNvPr>
          <p:cNvGraphicFramePr>
            <a:graphicFrameLocks noChangeAspect="1"/>
          </p:cNvGraphicFramePr>
          <p:nvPr>
            <p:extLst>
              <p:ext uri="{D42A27DB-BD31-4B8C-83A1-F6EECF244321}">
                <p14:modId xmlns:p14="http://schemas.microsoft.com/office/powerpoint/2010/main" val="3877813243"/>
              </p:ext>
            </p:extLst>
          </p:nvPr>
        </p:nvGraphicFramePr>
        <p:xfrm>
          <a:off x="3006725" y="5356975"/>
          <a:ext cx="228600" cy="180975"/>
        </p:xfrm>
        <a:graphic>
          <a:graphicData uri="http://schemas.openxmlformats.org/presentationml/2006/ole">
            <mc:AlternateContent xmlns:mc="http://schemas.openxmlformats.org/markup-compatibility/2006">
              <mc:Choice xmlns:v="urn:schemas-microsoft-com:vml" Requires="v">
                <p:oleObj name="Immagine bitmap" r:id="rId8" imgW="371527" imgH="285866" progId="Paint.Picture">
                  <p:embed/>
                </p:oleObj>
              </mc:Choice>
              <mc:Fallback>
                <p:oleObj name="Immagine bitmap" r:id="rId8" imgW="371527" imgH="285866" progId="Paint.Picture">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5356975"/>
                        <a:ext cx="228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g5363c714d0_0_10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44" name="Google Shape;344;g5363c714d0_0_10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45" name="Google Shape;345;g5363c714d0_0_103"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46" name="Google Shape;346;g5363c714d0_0_103"/>
          <p:cNvSpPr txBox="1"/>
          <p:nvPr/>
        </p:nvSpPr>
        <p:spPr>
          <a:xfrm>
            <a:off x="663686" y="2184961"/>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48" name="Google Shape;348;g5363c714d0_0_103"/>
          <p:cNvSpPr txBox="1"/>
          <p:nvPr/>
        </p:nvSpPr>
        <p:spPr>
          <a:xfrm>
            <a:off x="673837" y="2668624"/>
            <a:ext cx="4609357" cy="3176925"/>
          </a:xfrm>
          <a:prstGeom prst="rect">
            <a:avLst/>
          </a:prstGeom>
          <a:noFill/>
          <a:ln>
            <a:noFill/>
          </a:ln>
        </p:spPr>
        <p:txBody>
          <a:bodyPr spcFirstLastPara="1" wrap="square" lIns="91425" tIns="91425" rIns="91425" bIns="91425" anchor="t" anchorCtr="0">
            <a:noAutofit/>
          </a:bodyPr>
          <a:lstStyle/>
          <a:p>
            <a:pPr lvl="0">
              <a:lnSpc>
                <a:spcPct val="150000"/>
              </a:lnSpc>
            </a:pPr>
            <a:r>
              <a:rPr lang="it-IT" sz="1800"/>
              <a:t>La tabella ottenuta riguarda il </a:t>
            </a:r>
            <a:r>
              <a:rPr lang="it-IT" sz="1800" b="1"/>
              <a:t>numero di persone</a:t>
            </a:r>
            <a:r>
              <a:rPr lang="it-IT" sz="1800"/>
              <a:t> che abitano vicino ad una Strada Romana, con informazioni sul livello d’istruzione.</a:t>
            </a:r>
          </a:p>
          <a:p>
            <a:pPr lvl="0">
              <a:lnSpc>
                <a:spcPct val="150000"/>
              </a:lnSpc>
            </a:pPr>
            <a:r>
              <a:rPr lang="it-IT" sz="1800"/>
              <a:t>Ciò aiuterà a stabilire tipo di business o settore. In particolare, business culturale, d’intrattenimento e ristorazione.</a:t>
            </a:r>
          </a:p>
        </p:txBody>
      </p:sp>
      <p:sp>
        <p:nvSpPr>
          <p:cNvPr id="2" name="Google Shape;273;g99f1de2ff6_0_142">
            <a:extLst>
              <a:ext uri="{FF2B5EF4-FFF2-40B4-BE49-F238E27FC236}">
                <a16:creationId xmlns:a16="http://schemas.microsoft.com/office/drawing/2014/main" id="{3F700385-8D59-42C2-A442-AAEACEE6AF2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F9F51096-9320-4B0B-845F-96B810FE4681}"/>
              </a:ext>
            </a:extLst>
          </p:cNvPr>
          <p:cNvSpPr>
            <a:spLocks noChangeArrowheads="1"/>
          </p:cNvSpPr>
          <p:nvPr/>
        </p:nvSpPr>
        <p:spPr bwMode="auto">
          <a:xfrm>
            <a:off x="6096000" y="2344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C0A7BC25-A378-4751-9D3E-47B49ECC0282}"/>
              </a:ext>
            </a:extLst>
          </p:cNvPr>
          <p:cNvGraphicFramePr>
            <a:graphicFrameLocks noChangeAspect="1"/>
          </p:cNvGraphicFramePr>
          <p:nvPr>
            <p:extLst>
              <p:ext uri="{D42A27DB-BD31-4B8C-83A1-F6EECF244321}">
                <p14:modId xmlns:p14="http://schemas.microsoft.com/office/powerpoint/2010/main" val="2054582600"/>
              </p:ext>
            </p:extLst>
          </p:nvPr>
        </p:nvGraphicFramePr>
        <p:xfrm>
          <a:off x="5376857" y="2317450"/>
          <a:ext cx="6141306" cy="3835895"/>
        </p:xfrm>
        <a:graphic>
          <a:graphicData uri="http://schemas.openxmlformats.org/presentationml/2006/ole">
            <mc:AlternateContent xmlns:mc="http://schemas.openxmlformats.org/markup-compatibility/2006">
              <mc:Choice xmlns:v="urn:schemas-microsoft-com:vml" Requires="v">
                <p:oleObj name="Immagine bitmap" r:id="rId6" imgW="7561905" imgH="4723810" progId="Paint.Picture">
                  <p:embed/>
                </p:oleObj>
              </mc:Choice>
              <mc:Fallback>
                <p:oleObj name="Immagine bitmap" r:id="rId6" imgW="7561905" imgH="472381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857" y="2317450"/>
                        <a:ext cx="6141306" cy="383589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g5363c714d0_0_11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55" name="Google Shape;355;g5363c714d0_0_11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56" name="Google Shape;356;g5363c714d0_0_11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57" name="Google Shape;357;g5363c714d0_0_115"/>
          <p:cNvSpPr txBox="1"/>
          <p:nvPr/>
        </p:nvSpPr>
        <p:spPr>
          <a:xfrm>
            <a:off x="420350" y="2524667"/>
            <a:ext cx="3903874" cy="2791795"/>
          </a:xfrm>
          <a:prstGeom prst="rect">
            <a:avLst/>
          </a:prstGeom>
          <a:noFill/>
          <a:ln>
            <a:noFill/>
          </a:ln>
        </p:spPr>
        <p:txBody>
          <a:bodyPr spcFirstLastPara="1" wrap="square" lIns="91425" tIns="91425" rIns="91425" bIns="91425" anchor="t" anchorCtr="0">
            <a:noAutofit/>
          </a:bodyPr>
          <a:lstStyle/>
          <a:p>
            <a:pPr lvl="0">
              <a:lnSpc>
                <a:spcPct val="120000"/>
              </a:lnSpc>
            </a:pPr>
            <a:r>
              <a:rPr lang="it-IT" sz="2000"/>
              <a:t>Si possono, inoltre, </a:t>
            </a:r>
            <a:r>
              <a:rPr lang="it-IT" sz="2000" b="1"/>
              <a:t>aggiungere filtri</a:t>
            </a:r>
            <a:r>
              <a:rPr lang="it-IT" sz="2000"/>
              <a:t>. Trascina la variabile Distretto nella casella </a:t>
            </a:r>
            <a:r>
              <a:rPr lang="it-IT" sz="2000" i="1"/>
              <a:t>FILTRI</a:t>
            </a:r>
            <a:r>
              <a:rPr lang="it-IT" sz="2000"/>
              <a:t>. Comparirà un’ulteriore finestra che permette di selezionare (o deselezionare) le unità statistiche nel Distretto della Regione Puglia. </a:t>
            </a:r>
            <a:endParaRPr sz="2000" dirty="0"/>
          </a:p>
        </p:txBody>
      </p:sp>
      <p:sp>
        <p:nvSpPr>
          <p:cNvPr id="358" name="Google Shape;358;g5363c714d0_0_115"/>
          <p:cNvSpPr txBox="1"/>
          <p:nvPr/>
        </p:nvSpPr>
        <p:spPr>
          <a:xfrm>
            <a:off x="420350" y="2057521"/>
            <a:ext cx="4353600" cy="523200"/>
          </a:xfrm>
          <a:prstGeom prst="rect">
            <a:avLst/>
          </a:prstGeom>
          <a:noFill/>
          <a:ln>
            <a:noFill/>
          </a:ln>
        </p:spPr>
        <p:txBody>
          <a:bodyPr spcFirstLastPara="1" wrap="square" lIns="45700" tIns="45700" rIns="45700" bIns="45700" anchor="t" anchorCtr="0">
            <a:noAutofit/>
          </a:bodyPr>
          <a:lstStyle/>
          <a:p>
            <a:pPr lvl="0" algn="r">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2" name="Google Shape;273;g99f1de2ff6_0_142">
            <a:extLst>
              <a:ext uri="{FF2B5EF4-FFF2-40B4-BE49-F238E27FC236}">
                <a16:creationId xmlns:a16="http://schemas.microsoft.com/office/drawing/2014/main" id="{64C3846B-EDC3-497E-89CA-70DA1A1BBB9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48D1D394-0366-48FA-B005-95BB440E3E03}"/>
              </a:ext>
            </a:extLst>
          </p:cNvPr>
          <p:cNvSpPr>
            <a:spLocks noChangeArrowheads="1"/>
          </p:cNvSpPr>
          <p:nvPr/>
        </p:nvSpPr>
        <p:spPr bwMode="auto">
          <a:xfrm>
            <a:off x="5619750" y="257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16ABF912-0A93-4F57-84EB-E602996DBFD8}"/>
              </a:ext>
            </a:extLst>
          </p:cNvPr>
          <p:cNvGraphicFramePr>
            <a:graphicFrameLocks noChangeAspect="1"/>
          </p:cNvGraphicFramePr>
          <p:nvPr>
            <p:extLst>
              <p:ext uri="{D42A27DB-BD31-4B8C-83A1-F6EECF244321}">
                <p14:modId xmlns:p14="http://schemas.microsoft.com/office/powerpoint/2010/main" val="2504452316"/>
              </p:ext>
            </p:extLst>
          </p:nvPr>
        </p:nvGraphicFramePr>
        <p:xfrm>
          <a:off x="4259993" y="2571750"/>
          <a:ext cx="7193939" cy="3060279"/>
        </p:xfrm>
        <a:graphic>
          <a:graphicData uri="http://schemas.openxmlformats.org/presentationml/2006/ole">
            <mc:AlternateContent xmlns:mc="http://schemas.openxmlformats.org/markup-compatibility/2006">
              <mc:Choice xmlns:v="urn:schemas-microsoft-com:vml" Requires="v">
                <p:oleObj name="Immagine bitmap" r:id="rId6" imgW="13028571" imgH="4495238" progId="Paint.Picture">
                  <p:embed/>
                </p:oleObj>
              </mc:Choice>
              <mc:Fallback>
                <p:oleObj name="Immagine bitmap" r:id="rId6" imgW="13028571" imgH="4495238"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9993" y="2571750"/>
                        <a:ext cx="7193939" cy="306027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5" name="Google Shape;365;g5363c714d0_0_12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66" name="Google Shape;366;g5363c714d0_0_12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67" name="Google Shape;367;g5363c714d0_0_12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68" name="Google Shape;368;g5363c714d0_0_125"/>
          <p:cNvSpPr txBox="1"/>
          <p:nvPr/>
        </p:nvSpPr>
        <p:spPr>
          <a:xfrm>
            <a:off x="789204" y="1989524"/>
            <a:ext cx="4300800" cy="523200"/>
          </a:xfrm>
          <a:prstGeom prst="rect">
            <a:avLst/>
          </a:prstGeom>
          <a:noFill/>
          <a:ln>
            <a:noFill/>
          </a:ln>
        </p:spPr>
        <p:txBody>
          <a:bodyPr spcFirstLastPara="1" wrap="square" lIns="45700" tIns="45700" rIns="45700" bIns="45700" anchor="t" anchorCtr="0">
            <a:noAutofit/>
          </a:bodyPr>
          <a:lstStyle/>
          <a:p>
            <a:pPr lvl="0" algn="r">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69" name="Google Shape;369;g5363c714d0_0_125"/>
          <p:cNvSpPr txBox="1"/>
          <p:nvPr/>
        </p:nvSpPr>
        <p:spPr>
          <a:xfrm>
            <a:off x="789204" y="2458331"/>
            <a:ext cx="4506696" cy="3839700"/>
          </a:xfrm>
          <a:prstGeom prst="rect">
            <a:avLst/>
          </a:prstGeom>
          <a:noFill/>
          <a:ln>
            <a:noFill/>
          </a:ln>
        </p:spPr>
        <p:txBody>
          <a:bodyPr spcFirstLastPara="1" wrap="square" lIns="91425" tIns="91425" rIns="91425" bIns="91425" anchor="t" anchorCtr="0">
            <a:noAutofit/>
          </a:bodyPr>
          <a:lstStyle/>
          <a:p>
            <a:pPr lvl="0">
              <a:lnSpc>
                <a:spcPct val="150000"/>
              </a:lnSpc>
            </a:pPr>
            <a:r>
              <a:rPr lang="it-IT" sz="1800"/>
              <a:t>È possibile aggiungere ulteriori variabili. Trascina la variabile </a:t>
            </a:r>
            <a:r>
              <a:rPr lang="it-IT" sz="1800" i="1"/>
              <a:t>Genere</a:t>
            </a:r>
            <a:r>
              <a:rPr lang="it-IT" sz="1800"/>
              <a:t> nella casella </a:t>
            </a:r>
            <a:r>
              <a:rPr lang="it-IT" sz="1800" i="1"/>
              <a:t>RIGHE</a:t>
            </a:r>
            <a:r>
              <a:rPr lang="it-IT" sz="1800"/>
              <a:t> (oppure nella casella </a:t>
            </a:r>
            <a:r>
              <a:rPr lang="it-IT" sz="1800" i="1"/>
              <a:t>COLONNE</a:t>
            </a:r>
            <a:r>
              <a:rPr lang="it-IT" sz="1800"/>
              <a:t>). Quest’opzione aggiungerà ulteriori informazioni sui dati, esplorando più in dettaglio le differenze di genere del campione analizzato.</a:t>
            </a:r>
            <a:endParaRPr sz="1800" dirty="0"/>
          </a:p>
        </p:txBody>
      </p:sp>
      <p:sp>
        <p:nvSpPr>
          <p:cNvPr id="2" name="Google Shape;273;g99f1de2ff6_0_142">
            <a:extLst>
              <a:ext uri="{FF2B5EF4-FFF2-40B4-BE49-F238E27FC236}">
                <a16:creationId xmlns:a16="http://schemas.microsoft.com/office/drawing/2014/main" id="{91C41D14-283D-4D23-9BFB-D71E8FB9A57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74FB6F28-9DBA-45DA-85EE-6AFFC0639DDB}"/>
              </a:ext>
            </a:extLst>
          </p:cNvPr>
          <p:cNvSpPr>
            <a:spLocks noChangeArrowheads="1"/>
          </p:cNvSpPr>
          <p:nvPr/>
        </p:nvSpPr>
        <p:spPr bwMode="auto">
          <a:xfrm>
            <a:off x="5772150" y="207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46AC76B8-9EED-4EA2-B5A7-F2A667962937}"/>
              </a:ext>
            </a:extLst>
          </p:cNvPr>
          <p:cNvGraphicFramePr>
            <a:graphicFrameLocks noChangeAspect="1"/>
          </p:cNvGraphicFramePr>
          <p:nvPr>
            <p:extLst>
              <p:ext uri="{D42A27DB-BD31-4B8C-83A1-F6EECF244321}">
                <p14:modId xmlns:p14="http://schemas.microsoft.com/office/powerpoint/2010/main" val="2575055321"/>
              </p:ext>
            </p:extLst>
          </p:nvPr>
        </p:nvGraphicFramePr>
        <p:xfrm>
          <a:off x="5434432" y="2070900"/>
          <a:ext cx="6083731" cy="3548843"/>
        </p:xfrm>
        <a:graphic>
          <a:graphicData uri="http://schemas.openxmlformats.org/presentationml/2006/ole">
            <mc:AlternateContent xmlns:mc="http://schemas.openxmlformats.org/markup-compatibility/2006">
              <mc:Choice xmlns:v="urn:schemas-microsoft-com:vml" Requires="v">
                <p:oleObj name="Immagine bitmap" r:id="rId6" imgW="7582958" imgH="4439270" progId="Paint.Picture">
                  <p:embed/>
                </p:oleObj>
              </mc:Choice>
              <mc:Fallback>
                <p:oleObj name="Immagine bitmap" r:id="rId6" imgW="7582958" imgH="443927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4432" y="2070900"/>
                        <a:ext cx="6083731" cy="3548843"/>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g5363c714d0_0_13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77" name="Google Shape;377;g5363c714d0_0_13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78" name="Google Shape;378;g5363c714d0_0_13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79" name="Google Shape;379;g5363c714d0_0_135"/>
          <p:cNvSpPr txBox="1"/>
          <p:nvPr/>
        </p:nvSpPr>
        <p:spPr>
          <a:xfrm>
            <a:off x="861350" y="1993225"/>
            <a:ext cx="4510750" cy="575720"/>
          </a:xfrm>
          <a:prstGeom prst="rect">
            <a:avLst/>
          </a:prstGeom>
          <a:noFill/>
          <a:ln>
            <a:noFill/>
          </a:ln>
        </p:spPr>
        <p:txBody>
          <a:bodyPr spcFirstLastPara="1" wrap="square" lIns="45700" tIns="45700" rIns="45700" bIns="45700" anchor="t" anchorCtr="0">
            <a:noAutofit/>
          </a:bodyPr>
          <a:lstStyle/>
          <a:p>
            <a:pPr lvl="0">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80" name="Google Shape;380;g5363c714d0_0_135"/>
          <p:cNvSpPr txBox="1"/>
          <p:nvPr/>
        </p:nvSpPr>
        <p:spPr>
          <a:xfrm>
            <a:off x="861350" y="2717518"/>
            <a:ext cx="5016350" cy="3264181"/>
          </a:xfrm>
          <a:prstGeom prst="rect">
            <a:avLst/>
          </a:prstGeom>
          <a:noFill/>
          <a:ln>
            <a:noFill/>
          </a:ln>
        </p:spPr>
        <p:txBody>
          <a:bodyPr spcFirstLastPara="1" wrap="square" lIns="91425" tIns="91425" rIns="91425" bIns="91425" anchor="t" anchorCtr="0">
            <a:noAutofit/>
          </a:bodyPr>
          <a:lstStyle/>
          <a:p>
            <a:pPr lvl="0">
              <a:lnSpc>
                <a:spcPct val="150000"/>
              </a:lnSpc>
            </a:pPr>
            <a:r>
              <a:rPr lang="it-IT" sz="1800"/>
              <a:t>È possibile, inoltre, creare un </a:t>
            </a:r>
            <a:r>
              <a:rPr lang="it-IT" sz="1800" b="1"/>
              <a:t>Grafico Pivot</a:t>
            </a:r>
            <a:r>
              <a:rPr lang="it-IT" sz="1800"/>
              <a:t>. Per creare il grafico, occorre seguire gli step successivi:</a:t>
            </a:r>
          </a:p>
          <a:p>
            <a:pPr marL="342900" lvl="0" indent="-342900">
              <a:lnSpc>
                <a:spcPct val="150000"/>
              </a:lnSpc>
              <a:buFont typeface="+mj-lt"/>
              <a:buAutoNum type="arabicPeriod"/>
            </a:pPr>
            <a:r>
              <a:rPr lang="it-IT" sz="1800"/>
              <a:t>Selezionare qualsiasi cella della Tabella Pivot.</a:t>
            </a:r>
          </a:p>
          <a:p>
            <a:pPr marL="342900" lvl="0" indent="-342900">
              <a:lnSpc>
                <a:spcPct val="150000"/>
              </a:lnSpc>
              <a:buFont typeface="+mj-lt"/>
              <a:buAutoNum type="arabicPeriod"/>
            </a:pPr>
            <a:r>
              <a:rPr lang="it-IT" sz="1800"/>
              <a:t>Nella tab </a:t>
            </a:r>
            <a:r>
              <a:rPr lang="it-IT" sz="1800" i="1"/>
              <a:t>Inserisci </a:t>
            </a:r>
            <a:r>
              <a:rPr lang="it-IT" sz="1800"/>
              <a:t>clicca sul tasto </a:t>
            </a:r>
            <a:r>
              <a:rPr lang="it-IT" sz="1800" i="1"/>
              <a:t>Grafico Pivot</a:t>
            </a:r>
            <a:r>
              <a:rPr lang="it-IT" sz="1800"/>
              <a:t>.</a:t>
            </a:r>
            <a:endParaRPr sz="2000" b="1" dirty="0"/>
          </a:p>
        </p:txBody>
      </p:sp>
      <p:sp>
        <p:nvSpPr>
          <p:cNvPr id="2" name="Google Shape;273;g99f1de2ff6_0_142">
            <a:extLst>
              <a:ext uri="{FF2B5EF4-FFF2-40B4-BE49-F238E27FC236}">
                <a16:creationId xmlns:a16="http://schemas.microsoft.com/office/drawing/2014/main" id="{74E5D06C-CC8C-4AB0-86B0-88AF9246775C}"/>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5241E4A7-9B6D-421D-8F23-EE6C2DF6F184}"/>
              </a:ext>
            </a:extLst>
          </p:cNvPr>
          <p:cNvSpPr>
            <a:spLocks noChangeArrowheads="1"/>
          </p:cNvSpPr>
          <p:nvPr/>
        </p:nvSpPr>
        <p:spPr bwMode="auto">
          <a:xfrm>
            <a:off x="5053219" y="199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3CDA3DE3-2CD4-468D-BD32-D2DD4CE7342A}"/>
              </a:ext>
            </a:extLst>
          </p:cNvPr>
          <p:cNvGraphicFramePr>
            <a:graphicFrameLocks noChangeAspect="1"/>
          </p:cNvGraphicFramePr>
          <p:nvPr>
            <p:extLst>
              <p:ext uri="{D42A27DB-BD31-4B8C-83A1-F6EECF244321}">
                <p14:modId xmlns:p14="http://schemas.microsoft.com/office/powerpoint/2010/main" val="4024325702"/>
              </p:ext>
            </p:extLst>
          </p:nvPr>
        </p:nvGraphicFramePr>
        <p:xfrm>
          <a:off x="6004175" y="1993225"/>
          <a:ext cx="5479269" cy="4278565"/>
        </p:xfrm>
        <a:graphic>
          <a:graphicData uri="http://schemas.openxmlformats.org/presentationml/2006/ole">
            <mc:AlternateContent xmlns:mc="http://schemas.openxmlformats.org/markup-compatibility/2006">
              <mc:Choice xmlns:v="urn:schemas-microsoft-com:vml" Requires="v">
                <p:oleObj name="Immagine bitmap" r:id="rId6" imgW="7790476" imgH="6058746" progId="Paint.Picture">
                  <p:embed/>
                </p:oleObj>
              </mc:Choice>
              <mc:Fallback>
                <p:oleObj name="Immagine bitmap" r:id="rId6" imgW="7790476" imgH="6058746"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4175" y="1993225"/>
                        <a:ext cx="5479269" cy="427856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005149"/>
            <a:ext cx="4366578" cy="524428"/>
          </a:xfrm>
          <a:prstGeom prst="rect">
            <a:avLst/>
          </a:prstGeom>
          <a:noFill/>
          <a:ln>
            <a:noFill/>
          </a:ln>
        </p:spPr>
        <p:txBody>
          <a:bodyPr spcFirstLastPara="1" wrap="square" lIns="45700" tIns="45700" rIns="45700" bIns="45700" anchor="t" anchorCtr="0">
            <a:noAutofit/>
          </a:bodyPr>
          <a:lstStyle/>
          <a:p>
            <a:pPr lvl="0">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2" y="2358976"/>
            <a:ext cx="3703638" cy="3839700"/>
          </a:xfrm>
          <a:prstGeom prst="rect">
            <a:avLst/>
          </a:prstGeom>
          <a:noFill/>
          <a:ln>
            <a:noFill/>
          </a:ln>
        </p:spPr>
        <p:txBody>
          <a:bodyPr spcFirstLastPara="1" wrap="square" lIns="91425" tIns="91425" rIns="91425" bIns="91425" anchor="t" anchorCtr="0">
            <a:noAutofit/>
          </a:bodyPr>
          <a:lstStyle/>
          <a:p>
            <a:pPr lvl="0">
              <a:lnSpc>
                <a:spcPct val="150000"/>
              </a:lnSpc>
              <a:spcBef>
                <a:spcPts val="1200"/>
              </a:spcBef>
            </a:pPr>
            <a:r>
              <a:rPr lang="it-IT" sz="1800"/>
              <a:t>Puoi </a:t>
            </a:r>
            <a:r>
              <a:rPr lang="it-IT" sz="1800" b="1"/>
              <a:t>aggiungere filtri</a:t>
            </a:r>
            <a:r>
              <a:rPr lang="it-IT" sz="1800"/>
              <a:t> seguendo il passo precedente per la Tabella Pivot. Aggiungendo un filtro alla tabella, esso si aggiungerà anche al Grafico.</a:t>
            </a:r>
            <a:endParaRPr sz="2000" b="1" dirty="0"/>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5FFC344A-3CEF-4A52-9F65-E81DD412C1D3}"/>
              </a:ext>
            </a:extLst>
          </p:cNvPr>
          <p:cNvGraphicFramePr>
            <a:graphicFrameLocks noChangeAspect="1"/>
          </p:cNvGraphicFramePr>
          <p:nvPr>
            <p:extLst>
              <p:ext uri="{D42A27DB-BD31-4B8C-83A1-F6EECF244321}">
                <p14:modId xmlns:p14="http://schemas.microsoft.com/office/powerpoint/2010/main" val="3411082217"/>
              </p:ext>
            </p:extLst>
          </p:nvPr>
        </p:nvGraphicFramePr>
        <p:xfrm>
          <a:off x="4472774" y="2467858"/>
          <a:ext cx="6768378" cy="3750897"/>
        </p:xfrm>
        <a:graphic>
          <a:graphicData uri="http://schemas.openxmlformats.org/presentationml/2006/ole">
            <mc:AlternateContent xmlns:mc="http://schemas.openxmlformats.org/markup-compatibility/2006">
              <mc:Choice xmlns:v="urn:schemas-microsoft-com:vml" Requires="v">
                <p:oleObj name="Immagine bitmap" r:id="rId6" imgW="7542857" imgH="4210638" progId="Paint.Picture">
                  <p:embed/>
                </p:oleObj>
              </mc:Choice>
              <mc:Fallback>
                <p:oleObj name="Immagine bitmap" r:id="rId6" imgW="7542857" imgH="4210638"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2774" y="2467858"/>
                        <a:ext cx="6768378" cy="375089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499"/>
            <a:ext cx="4694238" cy="531337"/>
          </a:xfrm>
          <a:prstGeom prst="rect">
            <a:avLst/>
          </a:prstGeom>
          <a:noFill/>
          <a:ln>
            <a:noFill/>
          </a:ln>
        </p:spPr>
        <p:txBody>
          <a:bodyPr spcFirstLastPara="1" wrap="square" lIns="45700" tIns="45700" rIns="45700" bIns="45700" anchor="t" anchorCtr="0">
            <a:noAutofit/>
          </a:bodyPr>
          <a:lstStyle/>
          <a:p>
            <a:pPr lvl="0">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908185"/>
            <a:ext cx="7016939"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it-IT" sz="1800">
                <a:latin typeface="Arial" panose="020B0604020202020204" pitchFamily="34" charset="0"/>
                <a:ea typeface="Arial Rounded"/>
                <a:cs typeface="Arial" panose="020B0604020202020204" pitchFamily="34" charset="0"/>
              </a:rPr>
              <a:t>La cosa più bella delle tabelle pivot è la loro dinamicità! Dinamico significa che si aggiorna automaticamente. Immaginiamo che tu abbia bisogno di aggiungere ulteriori dati (ad esempio, dati più recenti) alla tabella: aggiungere, cioè, delle righe (osservazioni) alla tabella grezza (contenente i dati originari e individuali). Dopo aver fatto questo, tutto ciò che dovrai fare è </a:t>
            </a:r>
            <a:r>
              <a:rPr lang="it-IT" sz="1800" i="1">
                <a:latin typeface="Arial" panose="020B0604020202020204" pitchFamily="34" charset="0"/>
                <a:ea typeface="Arial Rounded"/>
                <a:cs typeface="Arial" panose="020B0604020202020204" pitchFamily="34" charset="0"/>
              </a:rPr>
              <a:t>Cambiare Origine Dati  </a:t>
            </a:r>
            <a:r>
              <a:rPr lang="it-IT" sz="1800">
                <a:latin typeface="Arial" panose="020B0604020202020204" pitchFamily="34" charset="0"/>
                <a:ea typeface="Arial Rounded"/>
                <a:cs typeface="Arial" panose="020B0604020202020204" pitchFamily="34" charset="0"/>
              </a:rPr>
              <a:t>nella</a:t>
            </a:r>
            <a:endParaRPr sz="2000" b="1" dirty="0">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Picture 8">
            <a:extLst>
              <a:ext uri="{FF2B5EF4-FFF2-40B4-BE49-F238E27FC236}">
                <a16:creationId xmlns:a16="http://schemas.microsoft.com/office/drawing/2014/main" id="{7CB01FA7-2F6C-4E4F-AF69-6A39744B739A}"/>
              </a:ext>
            </a:extLst>
          </p:cNvPr>
          <p:cNvPicPr>
            <a:picLocks noChangeAspect="1"/>
          </p:cNvPicPr>
          <p:nvPr/>
        </p:nvPicPr>
        <p:blipFill rotWithShape="1">
          <a:blip r:embed="rId6"/>
          <a:srcRect l="43115" r="35908"/>
          <a:stretch/>
        </p:blipFill>
        <p:spPr>
          <a:xfrm>
            <a:off x="7771001" y="2196725"/>
            <a:ext cx="3666937" cy="3312000"/>
          </a:xfrm>
          <a:prstGeom prst="rect">
            <a:avLst/>
          </a:prstGeom>
        </p:spPr>
      </p:pic>
      <p:sp>
        <p:nvSpPr>
          <p:cNvPr id="17" name="TextBox 16">
            <a:extLst>
              <a:ext uri="{FF2B5EF4-FFF2-40B4-BE49-F238E27FC236}">
                <a16:creationId xmlns:a16="http://schemas.microsoft.com/office/drawing/2014/main" id="{48A5DBEF-619D-473E-98D9-8CA044A00C5D}"/>
              </a:ext>
            </a:extLst>
          </p:cNvPr>
          <p:cNvSpPr txBox="1"/>
          <p:nvPr/>
        </p:nvSpPr>
        <p:spPr>
          <a:xfrm>
            <a:off x="754060" y="5379570"/>
            <a:ext cx="10683878" cy="456535"/>
          </a:xfrm>
          <a:prstGeom prst="rect">
            <a:avLst/>
          </a:prstGeom>
          <a:noFill/>
        </p:spPr>
        <p:txBody>
          <a:bodyPr wrap="square">
            <a:spAutoFit/>
          </a:bodyPr>
          <a:lstStyle/>
          <a:p>
            <a:pPr indent="-1270">
              <a:lnSpc>
                <a:spcPct val="150000"/>
              </a:lnSpc>
              <a:spcAft>
                <a:spcPts val="1000"/>
              </a:spcAft>
            </a:pPr>
            <a:r>
              <a:rPr lang="it-IT" sz="1800">
                <a:latin typeface="Arial" panose="020B0604020202020204" pitchFamily="34" charset="0"/>
                <a:ea typeface="Arial Rounded"/>
                <a:cs typeface="Arial" panose="020B0604020202020204" pitchFamily="34" charset="0"/>
              </a:rPr>
              <a:t>tab </a:t>
            </a:r>
            <a:r>
              <a:rPr lang="it-IT" sz="1800" i="1">
                <a:latin typeface="Arial" panose="020B0604020202020204" pitchFamily="34" charset="0"/>
                <a:ea typeface="Arial Rounded"/>
                <a:cs typeface="Arial" panose="020B0604020202020204" pitchFamily="34" charset="0"/>
              </a:rPr>
              <a:t>Analizza</a:t>
            </a:r>
            <a:r>
              <a:rPr lang="it-IT" sz="1800">
                <a:latin typeface="Arial" panose="020B0604020202020204" pitchFamily="34" charset="0"/>
                <a:ea typeface="Arial Rounded"/>
                <a:cs typeface="Arial" panose="020B0604020202020204" pitchFamily="34" charset="0"/>
              </a:rPr>
              <a:t> (estendendo l’area selezionata alle nuove righe aggiunte).</a:t>
            </a:r>
            <a:endParaRPr lang="it-IT"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8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53637bb0de_1_2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62" name="Google Shape;62;g53637bb0de_1_2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63" name="Google Shape;63;g53637bb0de_1_2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65" name="Google Shape;65;g53637bb0de_1_22"/>
          <p:cNvSpPr txBox="1"/>
          <p:nvPr/>
        </p:nvSpPr>
        <p:spPr>
          <a:xfrm>
            <a:off x="293687" y="2211170"/>
            <a:ext cx="5616600" cy="3969685"/>
          </a:xfrm>
          <a:prstGeom prst="rect">
            <a:avLst/>
          </a:prstGeom>
          <a:noFill/>
          <a:ln>
            <a:noFill/>
          </a:ln>
        </p:spPr>
        <p:txBody>
          <a:bodyPr spcFirstLastPara="1" wrap="square" lIns="45700" tIns="45700" rIns="45700" bIns="45700" anchor="t" anchorCtr="0">
            <a:noAutofit/>
          </a:bodyPr>
          <a:lstStyle/>
          <a:p>
            <a:pPr lvl="0" algn="just">
              <a:lnSpc>
                <a:spcPct val="150000"/>
              </a:lnSpc>
              <a:buClr>
                <a:schemeClr val="dk1"/>
              </a:buClr>
              <a:buSzPts val="1100"/>
            </a:pPr>
            <a:r>
              <a:rPr lang="it-IT" sz="2400">
                <a:solidFill>
                  <a:srgbClr val="0D0D0D"/>
                </a:solidFill>
              </a:rPr>
              <a:t>Decodificare il territorio significa analizzare il mercato per garantire un futuro ad un’idea imprenditoriale. La dimensione del mercato definisce le opportunità di mercato stesse: avere un’idea della clientela di base permette di fare scelte ponderate.</a:t>
            </a:r>
            <a:endParaRPr sz="1800" dirty="0">
              <a:solidFill>
                <a:srgbClr val="0D0D0D"/>
              </a:solidFill>
            </a:endParaRPr>
          </a:p>
        </p:txBody>
      </p:sp>
      <p:pic>
        <p:nvPicPr>
          <p:cNvPr id="66" name="Google Shape;66;g53637bb0de_1_22"/>
          <p:cNvPicPr preferRelativeResize="0"/>
          <p:nvPr/>
        </p:nvPicPr>
        <p:blipFill>
          <a:blip r:embed="rId6">
            <a:alphaModFix/>
          </a:blip>
          <a:stretch>
            <a:fillRect/>
          </a:stretch>
        </p:blipFill>
        <p:spPr>
          <a:xfrm>
            <a:off x="6103495" y="2337900"/>
            <a:ext cx="5255080" cy="3487625"/>
          </a:xfrm>
          <a:prstGeom prst="rect">
            <a:avLst/>
          </a:prstGeom>
          <a:noFill/>
          <a:ln>
            <a:noFill/>
          </a:ln>
        </p:spPr>
      </p:pic>
      <p:sp>
        <p:nvSpPr>
          <p:cNvPr id="3" name="Google Shape;55;g53637bb0de_1_2">
            <a:extLst>
              <a:ext uri="{FF2B5EF4-FFF2-40B4-BE49-F238E27FC236}">
                <a16:creationId xmlns:a16="http://schemas.microsoft.com/office/drawing/2014/main" id="{B6384738-E3E1-4525-8D2E-21431A5BB0ED}"/>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499"/>
            <a:ext cx="4999038" cy="639039"/>
          </a:xfrm>
          <a:prstGeom prst="rect">
            <a:avLst/>
          </a:prstGeom>
          <a:noFill/>
          <a:ln>
            <a:noFill/>
          </a:ln>
        </p:spPr>
        <p:txBody>
          <a:bodyPr spcFirstLastPara="1" wrap="square" lIns="45700" tIns="45700" rIns="45700" bIns="45700" anchor="t" anchorCtr="0">
            <a:noAutofit/>
          </a:bodyPr>
          <a:lstStyle/>
          <a:p>
            <a:pPr lvl="0">
              <a:buSzPts val="2800"/>
            </a:pPr>
            <a:r>
              <a:rPr lang="it-IT" sz="2400" b="1">
                <a:latin typeface="Arial" panose="020B0604020202020204" pitchFamily="34" charset="0"/>
                <a:ea typeface="Arial Rounded"/>
                <a:cs typeface="Arial" panose="020B0604020202020204" pitchFamily="34" charset="0"/>
                <a:sym typeface="Arial Rounded"/>
              </a:rPr>
              <a:t>3.2. Creare una Tabella Pivot</a:t>
            </a:r>
            <a:endParaRPr lang="it-IT"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9971090"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it-IT" sz="2000">
                <a:latin typeface="Arial" panose="020B0604020202020204" pitchFamily="34" charset="0"/>
                <a:ea typeface="Arial Rounded"/>
                <a:cs typeface="Arial" panose="020B0604020202020204" pitchFamily="34" charset="0"/>
              </a:rPr>
              <a:t>Una volta aggiornata l’</a:t>
            </a:r>
            <a:r>
              <a:rPr lang="it-IT" sz="2000" i="1">
                <a:latin typeface="Arial" panose="020B0604020202020204" pitchFamily="34" charset="0"/>
                <a:ea typeface="Arial Rounded"/>
                <a:cs typeface="Arial" panose="020B0604020202020204" pitchFamily="34" charset="0"/>
              </a:rPr>
              <a:t>Origine Dati</a:t>
            </a:r>
            <a:r>
              <a:rPr lang="it-IT" sz="2000">
                <a:latin typeface="Arial" panose="020B0604020202020204" pitchFamily="34" charset="0"/>
                <a:ea typeface="Arial Rounded"/>
                <a:cs typeface="Arial" panose="020B0604020202020204" pitchFamily="34" charset="0"/>
              </a:rPr>
              <a:t>, tanto la sintesi tabulare quanto la sintesi grafica si aggiorneranno automaticamente. </a:t>
            </a:r>
            <a:endParaRPr lang="en-US" sz="1800">
              <a:latin typeface="Arial" panose="020B0604020202020204" pitchFamily="34" charset="0"/>
              <a:ea typeface="Arial Rounded"/>
              <a:cs typeface="Arial" panose="020B0604020202020204" pitchFamily="34" charset="0"/>
            </a:endParaRPr>
          </a:p>
          <a:p>
            <a:pPr indent="-1270" algn="ctr">
              <a:lnSpc>
                <a:spcPct val="150000"/>
              </a:lnSpc>
              <a:spcAft>
                <a:spcPts val="1000"/>
              </a:spcAft>
            </a:pPr>
            <a:r>
              <a:rPr lang="it-IT" sz="2400" b="1">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Estrarre informazioni significative per trarre il massimo dagli Itinerari Romani vicino a te non è mai stato così semplice!</a:t>
            </a:r>
            <a:endParaRPr sz="2800" b="1" dirty="0">
              <a:solidFill>
                <a:srgbClr val="EE38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Unità 3.  	Raccolta ed</a:t>
            </a:r>
          </a:p>
          <a:p>
            <a:pPr lvl="0" algn="r">
              <a:lnSpc>
                <a:spcPct val="150000"/>
              </a:lnSpc>
              <a:buClr>
                <a:schemeClr val="dk1"/>
              </a:buClr>
              <a:buSzPts val="1100"/>
            </a:pPr>
            <a:r>
              <a:rPr lang="en-US" sz="3200" b="1">
                <a:solidFill>
                  <a:schemeClr val="dk1"/>
                </a:solidFill>
                <a:effectLst>
                  <a:outerShdw blurRad="38100" dist="38100" dir="2700000" algn="tl">
                    <a:srgbClr val="000000">
                      <a:alpha val="43137"/>
                    </a:srgbClr>
                  </a:outerShdw>
                </a:effectLst>
                <a:ea typeface="Arial Rounded"/>
                <a:cs typeface="Arial Rounded"/>
                <a:sym typeface="Arial Rounded"/>
              </a:rPr>
              <a:t>elaborazione dati</a:t>
            </a:r>
          </a:p>
          <a:p>
            <a:pPr lvl="0">
              <a:buSzPts val="4400"/>
            </a:pPr>
            <a:endParaRPr lang="en-US"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166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p:nvPr/>
        </p:nvSpPr>
        <p:spPr>
          <a:xfrm>
            <a:off x="2522537" y="1998662"/>
            <a:ext cx="7146926" cy="64629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effectLst>
                  <a:outerShdw blurRad="38100" dist="38100" dir="2700000" algn="tl">
                    <a:srgbClr val="000000">
                      <a:alpha val="43137"/>
                    </a:srgbClr>
                  </a:outerShdw>
                </a:effectLst>
                <a:sym typeface="Arial"/>
              </a:rPr>
              <a:t>Grazie per l’attenzione!!</a:t>
            </a:r>
            <a:endParaRPr dirty="0">
              <a:effectLst>
                <a:outerShdw blurRad="38100" dist="38100" dir="2700000" algn="tl">
                  <a:srgbClr val="000000">
                    <a:alpha val="43137"/>
                  </a:srgbClr>
                </a:outerShdw>
              </a:effectLst>
            </a:endParaRPr>
          </a:p>
        </p:txBody>
      </p:sp>
      <p:sp>
        <p:nvSpPr>
          <p:cNvPr id="398" name="Google Shape;398;p30"/>
          <p:cNvSpPr txBox="1"/>
          <p:nvPr/>
        </p:nvSpPr>
        <p:spPr>
          <a:xfrm>
            <a:off x="2771775" y="6170612"/>
            <a:ext cx="8505825" cy="624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Raleway Thin"/>
              <a:buNone/>
            </a:pPr>
            <a:r>
              <a:rPr lang="en-US" sz="1200" b="0" i="0" u="none" strike="noStrike" cap="none" dirty="0">
                <a:solidFill>
                  <a:srgbClr val="000000"/>
                </a:solidFill>
                <a:latin typeface="Raleway Thin"/>
                <a:ea typeface="Raleway Thin"/>
                <a:cs typeface="Raleway Thin"/>
                <a:sym typeface="Raleway Thin"/>
              </a:rPr>
              <a:t>With the support of the Erasmus+ </a:t>
            </a:r>
            <a:r>
              <a:rPr lang="en-US" sz="1200" b="0" i="0" u="none" strike="noStrike" cap="none" dirty="0" err="1">
                <a:solidFill>
                  <a:srgbClr val="000000"/>
                </a:solidFill>
                <a:latin typeface="Raleway Thin"/>
                <a:ea typeface="Raleway Thin"/>
                <a:cs typeface="Raleway Thin"/>
                <a:sym typeface="Raleway Thin"/>
              </a:rPr>
              <a:t>programme</a:t>
            </a:r>
            <a:r>
              <a:rPr lang="en-US" sz="1200" b="0" i="0" u="none" strike="noStrike" cap="none" dirty="0">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dirty="0"/>
          </a:p>
        </p:txBody>
      </p:sp>
      <p:pic>
        <p:nvPicPr>
          <p:cNvPr id="399" name="Google Shape;399;p3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00" name="Google Shape;400;p30" descr="image.png"/>
          <p:cNvPicPr preferRelativeResize="0"/>
          <p:nvPr/>
        </p:nvPicPr>
        <p:blipFill rotWithShape="1">
          <a:blip r:embed="rId4">
            <a:alphaModFix/>
          </a:blip>
          <a:srcRect/>
          <a:stretch/>
        </p:blipFill>
        <p:spPr>
          <a:xfrm>
            <a:off x="3836987" y="417512"/>
            <a:ext cx="4518026" cy="1411288"/>
          </a:xfrm>
          <a:prstGeom prst="rect">
            <a:avLst/>
          </a:prstGeom>
          <a:noFill/>
          <a:ln>
            <a:noFill/>
          </a:ln>
        </p:spPr>
      </p:pic>
      <p:pic>
        <p:nvPicPr>
          <p:cNvPr id="401" name="Google Shape;401;p30" descr="image.png"/>
          <p:cNvPicPr preferRelativeResize="0"/>
          <p:nvPr/>
        </p:nvPicPr>
        <p:blipFill rotWithShape="1">
          <a:blip r:embed="rId5">
            <a:alphaModFix/>
          </a:blip>
          <a:srcRect/>
          <a:stretch/>
        </p:blipFill>
        <p:spPr>
          <a:xfrm>
            <a:off x="-92075" y="2984500"/>
            <a:ext cx="12192000" cy="284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53637bb0de_1_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72" name="Google Shape;72;g53637bb0de_1_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73" name="Google Shape;73;g53637bb0de_1_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75" name="Google Shape;75;g53637bb0de_1_32"/>
          <p:cNvSpPr txBox="1"/>
          <p:nvPr/>
        </p:nvSpPr>
        <p:spPr>
          <a:xfrm>
            <a:off x="293675" y="2585200"/>
            <a:ext cx="11228088" cy="32712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a:solidFill>
                  <a:srgbClr val="0D0D0D"/>
                </a:solidFill>
              </a:rPr>
              <a:t>3 elementi di grande rilevanza:</a:t>
            </a:r>
            <a:endParaRPr sz="2400" dirty="0">
              <a:solidFill>
                <a:srgbClr val="0D0D0D"/>
              </a:solidFill>
            </a:endParaRPr>
          </a:p>
          <a:p>
            <a:pPr lvl="3">
              <a:lnSpc>
                <a:spcPct val="150000"/>
              </a:lnSpc>
              <a:buClr>
                <a:schemeClr val="dk1"/>
              </a:buClr>
              <a:buSzPts val="1100"/>
            </a:pPr>
            <a:r>
              <a:rPr lang="en-US" sz="2200">
                <a:solidFill>
                  <a:schemeClr val="dk1"/>
                </a:solidFill>
              </a:rPr>
              <a:t>	• </a:t>
            </a:r>
            <a:r>
              <a:rPr lang="it-IT" sz="2200" b="1" i="1">
                <a:solidFill>
                  <a:srgbClr val="0D0D0D"/>
                </a:solidFill>
              </a:rPr>
              <a:t>Dimensione del mercato: </a:t>
            </a:r>
            <a:r>
              <a:rPr lang="it-IT" sz="2200">
                <a:solidFill>
                  <a:srgbClr val="0D0D0D"/>
                </a:solidFill>
              </a:rPr>
              <a:t>Quanti sono i potenziali clienti disponibili?</a:t>
            </a:r>
            <a:endParaRPr sz="2200">
              <a:solidFill>
                <a:srgbClr val="0D0D0D"/>
              </a:solidFill>
            </a:endParaRPr>
          </a:p>
          <a:p>
            <a:pPr lvl="2">
              <a:lnSpc>
                <a:spcPct val="150000"/>
              </a:lnSpc>
              <a:buClr>
                <a:schemeClr val="dk1"/>
              </a:buClr>
              <a:buSzPts val="1100"/>
            </a:pPr>
            <a:r>
              <a:rPr lang="en-US" sz="2200">
                <a:solidFill>
                  <a:schemeClr val="dk1"/>
                </a:solidFill>
              </a:rPr>
              <a:t>	• </a:t>
            </a:r>
            <a:r>
              <a:rPr lang="it-IT" sz="2200" b="1" i="1">
                <a:solidFill>
                  <a:srgbClr val="0D0D0D"/>
                </a:solidFill>
              </a:rPr>
              <a:t>Profitto:</a:t>
            </a:r>
            <a:r>
              <a:rPr lang="it-IT" sz="2200">
                <a:solidFill>
                  <a:srgbClr val="0D0D0D"/>
                </a:solidFill>
              </a:rPr>
              <a:t> I potenziali clienti spenderebbero denaro per i servizi </a:t>
            </a:r>
          </a:p>
          <a:p>
            <a:pPr lvl="2">
              <a:lnSpc>
                <a:spcPct val="150000"/>
              </a:lnSpc>
              <a:buClr>
                <a:schemeClr val="dk1"/>
              </a:buClr>
              <a:buSzPts val="1100"/>
            </a:pPr>
            <a:r>
              <a:rPr lang="it-IT" sz="2200">
                <a:solidFill>
                  <a:srgbClr val="0D0D0D"/>
                </a:solidFill>
              </a:rPr>
              <a:t>	  d’interesse?</a:t>
            </a:r>
          </a:p>
          <a:p>
            <a:pPr lvl="2">
              <a:lnSpc>
                <a:spcPct val="150000"/>
              </a:lnSpc>
              <a:buClr>
                <a:schemeClr val="dk1"/>
              </a:buClr>
              <a:buSzPts val="1100"/>
            </a:pPr>
            <a:r>
              <a:rPr lang="en-US" sz="2200">
                <a:solidFill>
                  <a:schemeClr val="dk1"/>
                </a:solidFill>
              </a:rPr>
              <a:t>	• </a:t>
            </a:r>
            <a:r>
              <a:rPr lang="it-IT" sz="2200" b="1" i="1">
                <a:solidFill>
                  <a:srgbClr val="0D0D0D"/>
                </a:solidFill>
              </a:rPr>
              <a:t>Crescita potenziale: </a:t>
            </a:r>
            <a:r>
              <a:rPr lang="it-IT" sz="2200">
                <a:solidFill>
                  <a:srgbClr val="0D0D0D"/>
                </a:solidFill>
              </a:rPr>
              <a:t>Ci sono studi o fonti che suggeriscono che il</a:t>
            </a:r>
          </a:p>
          <a:p>
            <a:pPr lvl="2">
              <a:lnSpc>
                <a:spcPct val="150000"/>
              </a:lnSpc>
              <a:buClr>
                <a:schemeClr val="dk1"/>
              </a:buClr>
              <a:buSzPts val="1100"/>
            </a:pPr>
            <a:r>
              <a:rPr lang="it-IT" sz="2200">
                <a:solidFill>
                  <a:srgbClr val="0D0D0D"/>
                </a:solidFill>
              </a:rPr>
              <a:t>	   mercato possa crescere, rimanere statico, o decrescere?</a:t>
            </a:r>
          </a:p>
        </p:txBody>
      </p:sp>
      <p:sp>
        <p:nvSpPr>
          <p:cNvPr id="2" name="Google Shape;55;g53637bb0de_1_2">
            <a:extLst>
              <a:ext uri="{FF2B5EF4-FFF2-40B4-BE49-F238E27FC236}">
                <a16:creationId xmlns:a16="http://schemas.microsoft.com/office/drawing/2014/main" id="{436E3349-627E-4AAA-A296-1170255FEDA7}"/>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53637bb0de_1_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81" name="Google Shape;81;g53637bb0de_1_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82" name="Google Shape;82;g53637bb0de_1_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84" name="Google Shape;84;g53637bb0de_1_42"/>
          <p:cNvSpPr txBox="1"/>
          <p:nvPr/>
        </p:nvSpPr>
        <p:spPr>
          <a:xfrm>
            <a:off x="293675" y="2337927"/>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a:solidFill>
                  <a:srgbClr val="0D0D0D"/>
                </a:solidFill>
              </a:rPr>
              <a:t>Spesso, dati utili ed importanti sono già disponibili. </a:t>
            </a:r>
            <a:r>
              <a:rPr lang="it-IT" sz="2400">
                <a:solidFill>
                  <a:srgbClr val="0D0D0D"/>
                </a:solidFill>
              </a:rPr>
              <a:t>Organismi quali:</a:t>
            </a:r>
            <a:endParaRPr lang="it-IT" sz="2000">
              <a:solidFill>
                <a:srgbClr val="0D0D0D"/>
              </a:solidFill>
            </a:endParaRPr>
          </a:p>
          <a:p>
            <a:pPr marL="457200" lvl="0" indent="-355600">
              <a:lnSpc>
                <a:spcPct val="150000"/>
              </a:lnSpc>
              <a:buClr>
                <a:srgbClr val="0D0D0D"/>
              </a:buClr>
              <a:buSzPts val="2000"/>
              <a:buChar char="●"/>
            </a:pPr>
            <a:r>
              <a:rPr lang="it-IT" sz="2000">
                <a:solidFill>
                  <a:srgbClr val="0D0D0D"/>
                </a:solidFill>
              </a:rPr>
              <a:t>Censi di stato e dati statistici</a:t>
            </a:r>
          </a:p>
          <a:p>
            <a:pPr marL="457200" lvl="0" indent="-355600">
              <a:lnSpc>
                <a:spcPct val="150000"/>
              </a:lnSpc>
              <a:buClr>
                <a:srgbClr val="0D0D0D"/>
              </a:buClr>
              <a:buSzPts val="2000"/>
              <a:buChar char="●"/>
            </a:pPr>
            <a:r>
              <a:rPr lang="en-US" sz="2000">
                <a:solidFill>
                  <a:srgbClr val="0D0D0D"/>
                </a:solidFill>
              </a:rPr>
              <a:t>Social media</a:t>
            </a:r>
            <a:endParaRPr sz="2000">
              <a:solidFill>
                <a:srgbClr val="0D0D0D"/>
              </a:solidFill>
            </a:endParaRPr>
          </a:p>
          <a:p>
            <a:pPr marL="457200" lvl="0" indent="-355600">
              <a:lnSpc>
                <a:spcPct val="150000"/>
              </a:lnSpc>
              <a:buClr>
                <a:srgbClr val="0D0D0D"/>
              </a:buClr>
              <a:buSzPts val="2000"/>
              <a:buChar char="●"/>
            </a:pPr>
            <a:r>
              <a:rPr lang="it-IT" sz="2000">
                <a:solidFill>
                  <a:srgbClr val="0D0D0D"/>
                </a:solidFill>
              </a:rPr>
              <a:t>Indagini e report sul turismo culturale</a:t>
            </a:r>
          </a:p>
          <a:p>
            <a:pPr marL="457200" lvl="0" indent="-355600">
              <a:lnSpc>
                <a:spcPct val="150000"/>
              </a:lnSpc>
              <a:buClr>
                <a:srgbClr val="0D0D0D"/>
              </a:buClr>
              <a:buSzPts val="2000"/>
              <a:buChar char="●"/>
            </a:pPr>
            <a:r>
              <a:rPr lang="it-IT" sz="2000">
                <a:solidFill>
                  <a:srgbClr val="0D0D0D"/>
                </a:solidFill>
              </a:rPr>
              <a:t>Agenzie governative importanti per il business</a:t>
            </a: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US" sz="2000">
                <a:solidFill>
                  <a:schemeClr val="dk1"/>
                </a:solidFill>
              </a:rPr>
              <a:t>Siti web dedicati a ricerche di mercato</a:t>
            </a:r>
            <a:endParaRPr sz="20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2200">
                <a:solidFill>
                  <a:srgbClr val="0D0D0D"/>
                </a:solidFill>
              </a:rPr>
              <a:t>sono aperti e consultabili pubblicamente.</a:t>
            </a:r>
            <a:endParaRPr sz="2400" dirty="0">
              <a:solidFill>
                <a:srgbClr val="0D0D0D"/>
              </a:solidFill>
            </a:endParaRPr>
          </a:p>
        </p:txBody>
      </p:sp>
      <p:pic>
        <p:nvPicPr>
          <p:cNvPr id="85" name="Google Shape;85;g53637bb0de_1_42"/>
          <p:cNvPicPr preferRelativeResize="0"/>
          <p:nvPr/>
        </p:nvPicPr>
        <p:blipFill>
          <a:blip r:embed="rId6">
            <a:alphaModFix/>
          </a:blip>
          <a:stretch>
            <a:fillRect/>
          </a:stretch>
        </p:blipFill>
        <p:spPr>
          <a:xfrm>
            <a:off x="6915918" y="3032698"/>
            <a:ext cx="3138857" cy="2746500"/>
          </a:xfrm>
          <a:prstGeom prst="rect">
            <a:avLst/>
          </a:prstGeom>
          <a:noFill/>
          <a:ln>
            <a:noFill/>
          </a:ln>
        </p:spPr>
      </p:pic>
      <p:sp>
        <p:nvSpPr>
          <p:cNvPr id="2" name="Google Shape;55;g53637bb0de_1_2">
            <a:extLst>
              <a:ext uri="{FF2B5EF4-FFF2-40B4-BE49-F238E27FC236}">
                <a16:creationId xmlns:a16="http://schemas.microsoft.com/office/drawing/2014/main" id="{8E0F1303-33F3-433A-A893-F2966358F722}"/>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53637bb0de_1_5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91" name="Google Shape;91;g53637bb0de_1_5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92" name="Google Shape;92;g53637bb0de_1_5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94" name="Google Shape;94;g53637bb0de_1_52"/>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600">
                <a:solidFill>
                  <a:srgbClr val="0D0D0D"/>
                </a:solidFill>
              </a:rPr>
              <a:t>Come</a:t>
            </a:r>
            <a:r>
              <a:rPr lang="en-US" sz="2400">
                <a:solidFill>
                  <a:srgbClr val="0D0D0D"/>
                </a:solidFill>
              </a:rPr>
              <a:t>:</a:t>
            </a: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a:solidFill>
                  <a:srgbClr val="0D0D0D"/>
                </a:solidFill>
              </a:rPr>
              <a:t>Consultare database pubblici su turismo/imprenditoria culturale;</a:t>
            </a:r>
            <a:endParaRPr sz="2400" dirty="0">
              <a:solidFill>
                <a:srgbClr val="0D0D0D"/>
              </a:solidFill>
            </a:endParaRPr>
          </a:p>
          <a:p>
            <a:pPr marL="457200" lvl="0" indent="0" algn="l" rtl="0">
              <a:lnSpc>
                <a:spcPct val="150000"/>
              </a:lnSpc>
              <a:spcBef>
                <a:spcPts val="0"/>
              </a:spcBef>
              <a:spcAft>
                <a:spcPts val="0"/>
              </a:spcAft>
              <a:buNone/>
            </a:pPr>
            <a:r>
              <a:rPr lang="en-US" sz="2200">
                <a:solidFill>
                  <a:srgbClr val="0D0D0D"/>
                </a:solidFill>
              </a:rPr>
              <a:t>(es. Selezione ed estrazione dati, interrogazione di risorse incrociate)</a:t>
            </a:r>
            <a:endParaRPr sz="2200" dirty="0">
              <a:solidFill>
                <a:srgbClr val="0D0D0D"/>
              </a:solidFill>
            </a:endParaRPr>
          </a:p>
          <a:p>
            <a:pPr marL="457200" lvl="0" indent="0" algn="l" rtl="0">
              <a:lnSpc>
                <a:spcPct val="150000"/>
              </a:lnSpc>
              <a:spcBef>
                <a:spcPts val="0"/>
              </a:spcBef>
              <a:spcAft>
                <a:spcPts val="0"/>
              </a:spcAft>
              <a:buNone/>
            </a:pP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a:solidFill>
                  <a:srgbClr val="0D0D0D"/>
                </a:solidFill>
              </a:rPr>
              <a:t>Esaminare e interpretare i dati;</a:t>
            </a:r>
            <a:endParaRPr sz="2400">
              <a:solidFill>
                <a:srgbClr val="0D0D0D"/>
              </a:solidFill>
            </a:endParaRPr>
          </a:p>
          <a:p>
            <a:pPr marL="457200" lvl="0" indent="0" algn="l" rtl="0">
              <a:lnSpc>
                <a:spcPct val="150000"/>
              </a:lnSpc>
              <a:spcBef>
                <a:spcPts val="0"/>
              </a:spcBef>
              <a:spcAft>
                <a:spcPts val="0"/>
              </a:spcAft>
              <a:buNone/>
            </a:pPr>
            <a:r>
              <a:rPr lang="en-US" sz="2200">
                <a:solidFill>
                  <a:srgbClr val="0D0D0D"/>
                </a:solidFill>
              </a:rPr>
              <a:t>(es. Ottenere informazioni  da confronti tra dati, così come da rappresentazioni grafiche)</a:t>
            </a:r>
            <a:endParaRPr sz="2200">
              <a:solidFill>
                <a:srgbClr val="0D0D0D"/>
              </a:solidFill>
            </a:endParaRPr>
          </a:p>
          <a:p>
            <a:pPr marL="457200" lvl="0" indent="0" algn="l" rtl="0">
              <a:lnSpc>
                <a:spcPct val="150000"/>
              </a:lnSpc>
              <a:spcBef>
                <a:spcPts val="0"/>
              </a:spcBef>
              <a:spcAft>
                <a:spcPts val="0"/>
              </a:spcAft>
              <a:buNone/>
            </a:pPr>
            <a:endParaRPr sz="2200" dirty="0">
              <a:solidFill>
                <a:srgbClr val="0D0D0D"/>
              </a:solidFill>
            </a:endParaRPr>
          </a:p>
          <a:p>
            <a:pPr marL="0" lvl="0" indent="0" algn="l" rtl="0">
              <a:lnSpc>
                <a:spcPct val="150000"/>
              </a:lnSpc>
              <a:spcBef>
                <a:spcPts val="0"/>
              </a:spcBef>
              <a:spcAft>
                <a:spcPts val="0"/>
              </a:spcAft>
              <a:buNone/>
            </a:pPr>
            <a:endParaRPr sz="24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0159F825-A1E5-4726-9E13-289120105444}"/>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5363c714d0_0_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00" name="Google Shape;100;g5363c714d0_0_0"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01" name="Google Shape;101;g5363c714d0_0_0"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03" name="Google Shape;103;g5363c714d0_0_0"/>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457200" lvl="0" indent="-393700" algn="l" rtl="0">
              <a:lnSpc>
                <a:spcPct val="150000"/>
              </a:lnSpc>
              <a:spcBef>
                <a:spcPts val="0"/>
              </a:spcBef>
              <a:spcAft>
                <a:spcPts val="0"/>
              </a:spcAft>
              <a:buClr>
                <a:srgbClr val="0D0D0D"/>
              </a:buClr>
              <a:buSzPts val="2600"/>
              <a:buChar char="●"/>
            </a:pPr>
            <a:r>
              <a:rPr lang="it-IT" sz="2600">
                <a:solidFill>
                  <a:srgbClr val="0D0D0D"/>
                </a:solidFill>
              </a:rPr>
              <a:t>Contestualizzarli alla tua idea imprenditoriale</a:t>
            </a:r>
            <a:endParaRPr sz="2600" dirty="0">
              <a:solidFill>
                <a:srgbClr val="0D0D0D"/>
              </a:solidFill>
            </a:endParaRPr>
          </a:p>
          <a:p>
            <a:pPr marL="457200" lvl="0" indent="0" algn="l" rtl="0">
              <a:lnSpc>
                <a:spcPct val="150000"/>
              </a:lnSpc>
              <a:spcBef>
                <a:spcPts val="0"/>
              </a:spcBef>
              <a:spcAft>
                <a:spcPts val="0"/>
              </a:spcAft>
              <a:buNone/>
            </a:pPr>
            <a:r>
              <a:rPr lang="en-US" sz="2600">
                <a:solidFill>
                  <a:srgbClr val="0D0D0D"/>
                </a:solidFill>
              </a:rPr>
              <a:t>… Rispondendo ad una serie di domande!</a:t>
            </a:r>
            <a:endParaRPr sz="2600" dirty="0">
              <a:solidFill>
                <a:srgbClr val="0D0D0D"/>
              </a:solidFill>
            </a:endParaRPr>
          </a:p>
          <a:p>
            <a:pPr marL="457200" lvl="0" indent="0" algn="l" rtl="0">
              <a:lnSpc>
                <a:spcPct val="150000"/>
              </a:lnSpc>
              <a:spcBef>
                <a:spcPts val="0"/>
              </a:spcBef>
              <a:spcAft>
                <a:spcPts val="0"/>
              </a:spcAft>
              <a:buNone/>
            </a:pPr>
            <a:r>
              <a:rPr lang="en-US" sz="2000" i="1">
                <a:solidFill>
                  <a:srgbClr val="0D0D0D"/>
                </a:solidFill>
              </a:rPr>
              <a:t>Quanto viene speso, in turismo culturale, nell’area di interesse?</a:t>
            </a:r>
            <a:endParaRPr sz="2000" i="1" dirty="0">
              <a:solidFill>
                <a:srgbClr val="0D0D0D"/>
              </a:solidFill>
            </a:endParaRPr>
          </a:p>
          <a:p>
            <a:pPr marL="457200" lvl="0" indent="0" algn="l" rtl="0">
              <a:lnSpc>
                <a:spcPct val="150000"/>
              </a:lnSpc>
              <a:spcBef>
                <a:spcPts val="0"/>
              </a:spcBef>
              <a:spcAft>
                <a:spcPts val="0"/>
              </a:spcAft>
              <a:buNone/>
            </a:pPr>
            <a:r>
              <a:rPr lang="en-US" sz="2000" i="1">
                <a:solidFill>
                  <a:srgbClr val="0D0D0D"/>
                </a:solidFill>
              </a:rPr>
              <a:t>Qual è il numero medio di clienti di un’iniziativa legata al turismo culturale?</a:t>
            </a:r>
          </a:p>
          <a:p>
            <a:pPr marL="457200" lvl="0" indent="0" algn="l" rtl="0">
              <a:lnSpc>
                <a:spcPct val="150000"/>
              </a:lnSpc>
              <a:spcBef>
                <a:spcPts val="0"/>
              </a:spcBef>
              <a:spcAft>
                <a:spcPts val="0"/>
              </a:spcAft>
              <a:buNone/>
            </a:pPr>
            <a:r>
              <a:rPr lang="en-US" sz="2000" i="1">
                <a:solidFill>
                  <a:srgbClr val="0D0D0D"/>
                </a:solidFill>
              </a:rPr>
              <a:t>Chi sono? Quali, tra essi, possono essere il target di un’offerta?</a:t>
            </a:r>
          </a:p>
          <a:p>
            <a:pPr marL="457200" lvl="0" indent="0" algn="l" rtl="0">
              <a:lnSpc>
                <a:spcPct val="150000"/>
              </a:lnSpc>
              <a:spcBef>
                <a:spcPts val="0"/>
              </a:spcBef>
              <a:spcAft>
                <a:spcPts val="0"/>
              </a:spcAft>
              <a:buNone/>
            </a:pPr>
            <a:r>
              <a:rPr lang="en-US" sz="2000" i="1">
                <a:solidFill>
                  <a:srgbClr val="0D0D0D"/>
                </a:solidFill>
              </a:rPr>
              <a:t>Di conseguenza, quali sono le opportunità di reddito?</a:t>
            </a:r>
          </a:p>
          <a:p>
            <a:pPr marL="457200" lvl="0" indent="0" algn="l" rtl="0">
              <a:lnSpc>
                <a:spcPct val="150000"/>
              </a:lnSpc>
              <a:spcBef>
                <a:spcPts val="0"/>
              </a:spcBef>
              <a:spcAft>
                <a:spcPts val="0"/>
              </a:spcAft>
              <a:buNone/>
            </a:pPr>
            <a:r>
              <a:rPr lang="en-US" sz="2000" i="1">
                <a:solidFill>
                  <a:srgbClr val="0D0D0D"/>
                </a:solidFill>
              </a:rPr>
              <a:t>Esistono attività di business legate al turismo culturale sul territorio?</a:t>
            </a:r>
          </a:p>
          <a:p>
            <a:pPr marL="457200" lvl="0" indent="0" algn="l" rtl="0">
              <a:lnSpc>
                <a:spcPct val="150000"/>
              </a:lnSpc>
              <a:spcBef>
                <a:spcPts val="0"/>
              </a:spcBef>
              <a:spcAft>
                <a:spcPts val="0"/>
              </a:spcAft>
              <a:buNone/>
            </a:pPr>
            <a:r>
              <a:rPr lang="en-US" sz="2000" i="1">
                <a:solidFill>
                  <a:srgbClr val="0D0D0D"/>
                </a:solidFill>
              </a:rPr>
              <a:t>Se sì, quante sono?</a:t>
            </a:r>
            <a:endParaRPr sz="2200" dirty="0">
              <a:solidFill>
                <a:srgbClr val="0D0D0D"/>
              </a:solidFill>
            </a:endParaRPr>
          </a:p>
          <a:p>
            <a:pPr marL="0" lvl="0" indent="0" algn="l" rtl="0">
              <a:lnSpc>
                <a:spcPct val="150000"/>
              </a:lnSpc>
              <a:spcBef>
                <a:spcPts val="0"/>
              </a:spcBef>
              <a:spcAft>
                <a:spcPts val="0"/>
              </a:spcAft>
              <a:buNone/>
            </a:pPr>
            <a:endParaRPr sz="2200" dirty="0">
              <a:solidFill>
                <a:srgbClr val="0D0D0D"/>
              </a:solidFill>
            </a:endParaRPr>
          </a:p>
          <a:p>
            <a:pPr marL="0" lvl="0" indent="0" algn="just" rtl="0">
              <a:lnSpc>
                <a:spcPct val="150000"/>
              </a:lnSpc>
              <a:spcBef>
                <a:spcPts val="0"/>
              </a:spcBef>
              <a:spcAft>
                <a:spcPts val="0"/>
              </a:spcAft>
              <a:buNone/>
            </a:pPr>
            <a:endParaRPr sz="2200" dirty="0">
              <a:solidFill>
                <a:srgbClr val="0D0D0D"/>
              </a:solidFill>
            </a:endParaRPr>
          </a:p>
        </p:txBody>
      </p:sp>
      <p:pic>
        <p:nvPicPr>
          <p:cNvPr id="104" name="Google Shape;104;g5363c714d0_0_0"/>
          <p:cNvPicPr preferRelativeResize="0"/>
          <p:nvPr/>
        </p:nvPicPr>
        <p:blipFill>
          <a:blip r:embed="rId6">
            <a:alphaModFix/>
          </a:blip>
          <a:stretch>
            <a:fillRect/>
          </a:stretch>
        </p:blipFill>
        <p:spPr>
          <a:xfrm>
            <a:off x="10011638" y="2305750"/>
            <a:ext cx="1304925" cy="1276350"/>
          </a:xfrm>
          <a:prstGeom prst="rect">
            <a:avLst/>
          </a:prstGeom>
          <a:noFill/>
          <a:ln>
            <a:noFill/>
          </a:ln>
        </p:spPr>
      </p:pic>
      <p:sp>
        <p:nvSpPr>
          <p:cNvPr id="2" name="Google Shape;55;g53637bb0de_1_2">
            <a:extLst>
              <a:ext uri="{FF2B5EF4-FFF2-40B4-BE49-F238E27FC236}">
                <a16:creationId xmlns:a16="http://schemas.microsoft.com/office/drawing/2014/main" id="{820CFF3B-F851-47BD-8357-63C78CDD931C}"/>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99f1de2ff6_0_15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0" name="Google Shape;110;g99f1de2ff6_0_15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11" name="Google Shape;111;g99f1de2ff6_0_15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13" name="Google Shape;113;g99f1de2ff6_0_154"/>
          <p:cNvSpPr txBox="1"/>
          <p:nvPr/>
        </p:nvSpPr>
        <p:spPr>
          <a:xfrm>
            <a:off x="705625" y="2547925"/>
            <a:ext cx="10838700" cy="2488770"/>
          </a:xfrm>
          <a:prstGeom prst="rect">
            <a:avLst/>
          </a:prstGeom>
          <a:noFill/>
          <a:ln>
            <a:noFill/>
          </a:ln>
        </p:spPr>
        <p:txBody>
          <a:bodyPr spcFirstLastPara="1" wrap="square" lIns="45700" tIns="45700" rIns="45700" bIns="45700" anchor="t" anchorCtr="0">
            <a:noAutofit/>
          </a:bodyPr>
          <a:lstStyle/>
          <a:p>
            <a:pPr lvl="0">
              <a:lnSpc>
                <a:spcPct val="150000"/>
              </a:lnSpc>
              <a:buClr>
                <a:schemeClr val="dk1"/>
              </a:buClr>
              <a:buSzPts val="1100"/>
            </a:pPr>
            <a:r>
              <a:rPr lang="it-IT" sz="2400" b="1" i="1">
                <a:solidFill>
                  <a:srgbClr val="0D0D0D"/>
                </a:solidFill>
              </a:rPr>
              <a:t>Consultare database pubblici su turismo/imprenditoria culturale</a:t>
            </a:r>
          </a:p>
          <a:p>
            <a:pPr marL="0" marR="0" lvl="0" indent="0" algn="l" rtl="0">
              <a:lnSpc>
                <a:spcPct val="150000"/>
              </a:lnSpc>
              <a:spcBef>
                <a:spcPts val="0"/>
              </a:spcBef>
              <a:spcAft>
                <a:spcPts val="0"/>
              </a:spcAft>
              <a:buNone/>
            </a:pPr>
            <a:endParaRPr lang="en-US" sz="1800"/>
          </a:p>
          <a:p>
            <a:pPr marL="0" marR="0" lvl="0" indent="0" algn="l" rtl="0">
              <a:lnSpc>
                <a:spcPct val="150000"/>
              </a:lnSpc>
              <a:spcBef>
                <a:spcPts val="0"/>
              </a:spcBef>
              <a:spcAft>
                <a:spcPts val="0"/>
              </a:spcAft>
              <a:buNone/>
            </a:pPr>
            <a:r>
              <a:rPr lang="en-US" sz="2000"/>
              <a:t>Dati di censimenti (es. Censi di stato e dati statistici), provengono da </a:t>
            </a:r>
            <a:r>
              <a:rPr lang="en-US" sz="2000" b="1"/>
              <a:t>fonti ufficiali</a:t>
            </a:r>
            <a:r>
              <a:rPr lang="en-US" sz="2000"/>
              <a:t> che monitorano gli interessi della popolazione (es. Numero di turisti registrati in un dato periodo di tempo, in una regione). Questo tipo di dati è estremamente preciso, attendibile e aggiornato.</a:t>
            </a:r>
            <a:endParaRPr sz="1800" dirty="0"/>
          </a:p>
        </p:txBody>
      </p:sp>
      <p:sp>
        <p:nvSpPr>
          <p:cNvPr id="2" name="Google Shape;55;g53637bb0de_1_2">
            <a:extLst>
              <a:ext uri="{FF2B5EF4-FFF2-40B4-BE49-F238E27FC236}">
                <a16:creationId xmlns:a16="http://schemas.microsoft.com/office/drawing/2014/main" id="{5C586F72-AE6C-4C93-AE41-570E255BB9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Unità 1.  	Decodificare il territorio:</a:t>
            </a:r>
          </a:p>
          <a:p>
            <a:pPr lvl="0" algn="r">
              <a:lnSpc>
                <a:spcPct val="150000"/>
              </a:lnSpc>
              <a:buClr>
                <a:schemeClr val="dk1"/>
              </a:buClr>
              <a:buSzPts val="1100"/>
            </a:pPr>
            <a:r>
              <a:rPr lang="it-IT" sz="3200" b="1">
                <a:solidFill>
                  <a:schemeClr val="dk1"/>
                </a:solidFill>
                <a:effectLst>
                  <a:outerShdw blurRad="38100" dist="38100" dir="2700000" algn="tl">
                    <a:srgbClr val="000000">
                      <a:alpha val="43137"/>
                    </a:srgbClr>
                  </a:outerShdw>
                </a:effectLst>
                <a:ea typeface="Arial Rounded"/>
                <a:cs typeface="Arial Rounded"/>
                <a:sym typeface="Arial Rounded"/>
              </a:rPr>
              <a:t>Bisogni e opportunità</a:t>
            </a:r>
            <a:endParaRPr lang="it-IT" sz="3600" dirty="0">
              <a:solidFill>
                <a:schemeClr val="dk1"/>
              </a:solidFill>
              <a:effectLst>
                <a:outerShdw blurRad="38100" dist="38100" dir="2700000" algn="tl">
                  <a:srgbClr val="000000">
                    <a:alpha val="43137"/>
                  </a:srgbClr>
                </a:outerShdw>
              </a:effectLs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2957</Words>
  <Application>Microsoft Office PowerPoint</Application>
  <PresentationFormat>Widescreen</PresentationFormat>
  <Paragraphs>310</Paragraphs>
  <Slides>41</Slides>
  <Notes>41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41</vt:i4>
      </vt:variant>
    </vt:vector>
  </HeadingPairs>
  <TitlesOfParts>
    <vt:vector size="48" baseType="lpstr">
      <vt:lpstr>Arial</vt:lpstr>
      <vt:lpstr>Raleway</vt:lpstr>
      <vt:lpstr>Calibri</vt:lpstr>
      <vt:lpstr>Raleway Thin</vt:lpstr>
      <vt:lpstr>Arial Rounded</vt:lpstr>
      <vt:lpstr>Office Theme</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DSSSU_Dottorandi</dc:creator>
  <cp:lastModifiedBy>Paola Pasca</cp:lastModifiedBy>
  <cp:revision>55</cp:revision>
  <dcterms:modified xsi:type="dcterms:W3CDTF">2021-04-08T20:52:43Z</dcterms:modified>
</cp:coreProperties>
</file>